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330" r:id="rId2"/>
    <p:sldId id="328" r:id="rId3"/>
    <p:sldId id="256" r:id="rId4"/>
    <p:sldId id="331"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317" r:id="rId24"/>
    <p:sldId id="318" r:id="rId25"/>
    <p:sldId id="319" r:id="rId26"/>
    <p:sldId id="320" r:id="rId27"/>
    <p:sldId id="321" r:id="rId28"/>
    <p:sldId id="322" r:id="rId29"/>
    <p:sldId id="323" r:id="rId30"/>
    <p:sldId id="324" r:id="rId31"/>
    <p:sldId id="325" r:id="rId32"/>
    <p:sldId id="326" r:id="rId33"/>
    <p:sldId id="264" r:id="rId34"/>
    <p:sldId id="269" r:id="rId35"/>
    <p:sldId id="327" r:id="rId36"/>
    <p:sldId id="265" r:id="rId37"/>
    <p:sldId id="266" r:id="rId38"/>
    <p:sldId id="329" r:id="rId39"/>
    <p:sldId id="270" r:id="rId40"/>
    <p:sldId id="306" r:id="rId41"/>
    <p:sldId id="307" r:id="rId42"/>
    <p:sldId id="308" r:id="rId43"/>
    <p:sldId id="309" r:id="rId44"/>
    <p:sldId id="310" r:id="rId45"/>
    <p:sldId id="311" r:id="rId46"/>
    <p:sldId id="312" r:id="rId47"/>
    <p:sldId id="313" r:id="rId48"/>
    <p:sldId id="314" r:id="rId49"/>
    <p:sldId id="315" r:id="rId50"/>
    <p:sldId id="316" r:id="rId51"/>
    <p:sldId id="293" r:id="rId52"/>
    <p:sldId id="294" r:id="rId53"/>
    <p:sldId id="295" r:id="rId54"/>
    <p:sldId id="296" r:id="rId55"/>
    <p:sldId id="297" r:id="rId56"/>
    <p:sldId id="298" r:id="rId57"/>
    <p:sldId id="299" r:id="rId58"/>
    <p:sldId id="300" r:id="rId59"/>
    <p:sldId id="301" r:id="rId60"/>
    <p:sldId id="302" r:id="rId61"/>
    <p:sldId id="303" r:id="rId62"/>
    <p:sldId id="304" r:id="rId63"/>
    <p:sldId id="305" r:id="rId64"/>
    <p:sldId id="258" r:id="rId6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100" d="100"/>
          <a:sy n="100" d="100"/>
        </p:scale>
        <p:origin x="-1308" y="-348"/>
      </p:cViewPr>
      <p:guideLst>
        <p:guide orient="horz" pos="2160"/>
        <p:guide pos="2880"/>
      </p:guideLst>
    </p:cSldViewPr>
  </p:slideViewPr>
  <p:outlineViewPr>
    <p:cViewPr>
      <p:scale>
        <a:sx n="33" d="100"/>
        <a:sy n="33" d="100"/>
      </p:scale>
      <p:origin x="48" y="169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45712A31-08D2-4BB5-A3FE-1C5E76EC899F}" type="datetimeFigureOut">
              <a:rPr lang="en-CA" smtClean="0"/>
              <a:t>05/01/2015</a:t>
            </a:fld>
            <a:endParaRPr lang="en-CA"/>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08BB09E0-1877-4838-A7D4-66E129B058AF}" type="slidenum">
              <a:rPr lang="en-CA" smtClean="0"/>
              <a:t>‹#›</a:t>
            </a:fld>
            <a:endParaRPr lang="en-CA"/>
          </a:p>
        </p:txBody>
      </p:sp>
    </p:spTree>
    <p:extLst>
      <p:ext uri="{BB962C8B-B14F-4D97-AF65-F5344CB8AC3E}">
        <p14:creationId xmlns:p14="http://schemas.microsoft.com/office/powerpoint/2010/main" val="356016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8F68A68F-9179-44D9-B44E-F47044E17791}" type="datetimeFigureOut">
              <a:rPr lang="en-CA" smtClean="0"/>
              <a:t>05/01/2015</a:t>
            </a:fld>
            <a:endParaRPr lang="en-CA"/>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8DE399E-E392-4358-916E-E22E0544B1A8}" type="slidenum">
              <a:rPr lang="en-CA" smtClean="0"/>
              <a:t>‹#›</a:t>
            </a:fld>
            <a:endParaRPr lang="en-CA"/>
          </a:p>
        </p:txBody>
      </p:sp>
    </p:spTree>
    <p:extLst>
      <p:ext uri="{BB962C8B-B14F-4D97-AF65-F5344CB8AC3E}">
        <p14:creationId xmlns:p14="http://schemas.microsoft.com/office/powerpoint/2010/main" val="62296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17556"/>
            <a:fld id="{FE7834DD-5152-4FD0-B8A5-4E45EBD2FE10}" type="slidenum">
              <a:rPr lang="en-US">
                <a:solidFill>
                  <a:prstClr val="black"/>
                </a:solidFill>
              </a:rPr>
              <a:pPr defTabSz="917556"/>
              <a:t>1</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3E7238D-C2FB-4F57-A8ED-B5850DF9096A}" type="slidenum">
              <a:rPr lang="en-US" smtClean="0">
                <a:solidFill>
                  <a:prstClr val="black"/>
                </a:solidFill>
              </a:rPr>
              <a:pPr/>
              <a:t>64</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7617"/>
            <a:fld id="{FE7834DD-5152-4FD0-B8A5-4E45EBD2FE10}" type="slidenum">
              <a:rPr lang="en-US">
                <a:solidFill>
                  <a:prstClr val="black"/>
                </a:solidFill>
              </a:rPr>
              <a:pPr defTabSz="927617"/>
              <a:t>4</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DFS: main effect side effects,</a:t>
            </a:r>
            <a:r>
              <a:rPr lang="en-CA" baseline="0" dirty="0" smtClean="0"/>
              <a:t> duration of effect, </a:t>
            </a:r>
            <a:r>
              <a:rPr lang="en-CA" baseline="0" dirty="0" err="1" smtClean="0"/>
              <a:t>etc</a:t>
            </a:r>
            <a:endParaRPr lang="en-CA" baseline="0" dirty="0" smtClean="0"/>
          </a:p>
          <a:p>
            <a:r>
              <a:rPr lang="en-CA" dirty="0"/>
              <a:t>Patentee: If you are no longer a patentee but were a patentee during part or all of the year Form 3 covers, you are still required to submit Form 3 information in respect of that calendar year</a:t>
            </a:r>
          </a:p>
          <a:p>
            <a:r>
              <a:rPr lang="en-CA" dirty="0"/>
              <a:t>Other companies: Include corporations, resident in Canada, undertaking research on behalf of the patentee, or research in the same class of business as the patentee. Corporations carrying out the research do not have to be at arm´s-length from the patentee</a:t>
            </a:r>
          </a:p>
          <a:p>
            <a:r>
              <a:rPr lang="en-CA" dirty="0"/>
              <a:t>Universities: Include universities, colleges and other institutions, such as research institutes, approved under the </a:t>
            </a:r>
            <a:r>
              <a:rPr lang="en-CA" i="1" dirty="0"/>
              <a:t>Income Tax Act</a:t>
            </a:r>
            <a:endParaRPr lang="en-CA" dirty="0"/>
          </a:p>
          <a:p>
            <a:r>
              <a:rPr lang="en-CA" dirty="0"/>
              <a:t>Hospitals: A facility licensed, approved or designated as such by a federal, provincial or territorial government</a:t>
            </a:r>
          </a:p>
          <a:p>
            <a:r>
              <a:rPr lang="en-CA" dirty="0"/>
              <a:t>Others: This category is reserved for expenditures that do not logically fit into any of the other categories</a:t>
            </a:r>
          </a:p>
          <a:p>
            <a:endParaRPr lang="en-CA" dirty="0"/>
          </a:p>
        </p:txBody>
      </p:sp>
      <p:sp>
        <p:nvSpPr>
          <p:cNvPr id="4" name="Slide Number Placeholder 3"/>
          <p:cNvSpPr>
            <a:spLocks noGrp="1"/>
          </p:cNvSpPr>
          <p:nvPr>
            <p:ph type="sldNum" sz="quarter" idx="10"/>
          </p:nvPr>
        </p:nvSpPr>
        <p:spPr/>
        <p:txBody>
          <a:bodyPr/>
          <a:lstStyle/>
          <a:p>
            <a:fld id="{0132D3CE-AE37-4CBB-84A8-507D5EABDC88}" type="slidenum">
              <a:rPr lang="en-CA" smtClean="0"/>
              <a:t>18</a:t>
            </a:fld>
            <a:endParaRPr lang="en-CA"/>
          </a:p>
        </p:txBody>
      </p:sp>
    </p:spTree>
    <p:extLst>
      <p:ext uri="{BB962C8B-B14F-4D97-AF65-F5344CB8AC3E}">
        <p14:creationId xmlns:p14="http://schemas.microsoft.com/office/powerpoint/2010/main" val="140738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7171">
              <a:defRPr/>
            </a:pPr>
            <a:r>
              <a:rPr lang="en-CA" sz="1800" dirty="0"/>
              <a:t>Provincial Government – see federal.</a:t>
            </a:r>
          </a:p>
          <a:p>
            <a:endParaRPr lang="en-CA" dirty="0" smtClean="0"/>
          </a:p>
          <a:p>
            <a:r>
              <a:rPr lang="en-CA" dirty="0" smtClean="0"/>
              <a:t>Other: all monies</a:t>
            </a:r>
            <a:r>
              <a:rPr lang="en-CA" baseline="0" dirty="0" smtClean="0"/>
              <a:t> received that do not fall into any of the above categories.</a:t>
            </a:r>
            <a:endParaRPr lang="en-CA" dirty="0"/>
          </a:p>
        </p:txBody>
      </p:sp>
      <p:sp>
        <p:nvSpPr>
          <p:cNvPr id="4" name="Slide Number Placeholder 3"/>
          <p:cNvSpPr>
            <a:spLocks noGrp="1"/>
          </p:cNvSpPr>
          <p:nvPr>
            <p:ph type="sldNum" sz="quarter" idx="10"/>
          </p:nvPr>
        </p:nvSpPr>
        <p:spPr/>
        <p:txBody>
          <a:bodyPr/>
          <a:lstStyle/>
          <a:p>
            <a:fld id="{0132D3CE-AE37-4CBB-84A8-507D5EABDC88}" type="slidenum">
              <a:rPr lang="en-CA" smtClean="0"/>
              <a:t>19</a:t>
            </a:fld>
            <a:endParaRPr lang="en-CA"/>
          </a:p>
        </p:txBody>
      </p:sp>
    </p:spTree>
    <p:extLst>
      <p:ext uri="{BB962C8B-B14F-4D97-AF65-F5344CB8AC3E}">
        <p14:creationId xmlns:p14="http://schemas.microsoft.com/office/powerpoint/2010/main" val="200567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7171">
              <a:defRPr/>
            </a:pPr>
            <a:r>
              <a:rPr lang="en-CA" sz="1800" dirty="0"/>
              <a:t>Pretty straight forward – Block 10 is the same definitions as Block 7.</a:t>
            </a:r>
          </a:p>
          <a:p>
            <a:pPr marL="0" lvl="1" defTabSz="907171">
              <a:defRPr/>
            </a:pPr>
            <a:r>
              <a:rPr lang="en-CA" sz="1800" dirty="0"/>
              <a:t>Block 11 – signature of patentee or authorized company representative – the individual should have authority to bind the company and be knowledgeable about the information supplied.</a:t>
            </a:r>
            <a:endParaRPr lang="en-CA" dirty="0"/>
          </a:p>
        </p:txBody>
      </p:sp>
      <p:sp>
        <p:nvSpPr>
          <p:cNvPr id="4" name="Slide Number Placeholder 3"/>
          <p:cNvSpPr>
            <a:spLocks noGrp="1"/>
          </p:cNvSpPr>
          <p:nvPr>
            <p:ph type="sldNum" sz="quarter" idx="10"/>
          </p:nvPr>
        </p:nvSpPr>
        <p:spPr/>
        <p:txBody>
          <a:bodyPr/>
          <a:lstStyle/>
          <a:p>
            <a:fld id="{0132D3CE-AE37-4CBB-84A8-507D5EABDC88}" type="slidenum">
              <a:rPr lang="en-CA" smtClean="0"/>
              <a:t>20</a:t>
            </a:fld>
            <a:endParaRPr lang="en-CA"/>
          </a:p>
        </p:txBody>
      </p:sp>
    </p:spTree>
    <p:extLst>
      <p:ext uri="{BB962C8B-B14F-4D97-AF65-F5344CB8AC3E}">
        <p14:creationId xmlns:p14="http://schemas.microsoft.com/office/powerpoint/2010/main" val="2005678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2CC640C-9FB5-404D-97B3-A62E60858B98}" type="slidenum">
              <a:rPr lang="en-US">
                <a:latin typeface="Arial" pitchFamily="-60" charset="-52"/>
                <a:ea typeface="ＭＳ Ｐゴシック" pitchFamily="-60" charset="-128"/>
                <a:cs typeface="ＭＳ Ｐゴシック" pitchFamily="-60" charset="-128"/>
              </a:rPr>
              <a:pPr/>
              <a:t>23</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2CC640C-9FB5-404D-97B3-A62E60858B98}" type="slidenum">
              <a:rPr lang="en-US">
                <a:latin typeface="Arial" pitchFamily="-60" charset="-52"/>
                <a:ea typeface="ＭＳ Ｐゴシック" pitchFamily="-60" charset="-128"/>
                <a:cs typeface="ＭＳ Ｐゴシック" pitchFamily="-60" charset="-128"/>
              </a:rPr>
              <a:pPr/>
              <a:t>35</a:t>
            </a:fld>
            <a:endParaRPr lang="en-US" dirty="0">
              <a:latin typeface="Arial" pitchFamily="-60" charset="-52"/>
              <a:ea typeface="ＭＳ Ｐゴシック" pitchFamily="-60" charset="-128"/>
              <a:cs typeface="ＭＳ Ｐゴシック" pitchFamily="-60" charset="-128"/>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dirty="0" smtClean="0">
              <a:latin typeface="Arial" pitchFamily="-60" charset="-5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7617"/>
            <a:fld id="{FE7834DD-5152-4FD0-B8A5-4E45EBD2FE10}" type="slidenum">
              <a:rPr lang="en-US">
                <a:solidFill>
                  <a:prstClr val="black"/>
                </a:solidFill>
              </a:rPr>
              <a:pPr defTabSz="927617"/>
              <a:t>40</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27617"/>
            <a:fld id="{FE7834DD-5152-4FD0-B8A5-4E45EBD2FE10}" type="slidenum">
              <a:rPr lang="en-US">
                <a:solidFill>
                  <a:prstClr val="black"/>
                </a:solidFill>
              </a:rPr>
              <a:pPr defTabSz="927617"/>
              <a:t>51</a:t>
            </a:fld>
            <a:endParaRPr lang="en-US">
              <a:solidFill>
                <a:prstClr val="black"/>
              </a:solidFill>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45599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422495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143000"/>
            <a:ext cx="1962150"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0" y="1143000"/>
            <a:ext cx="57340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01692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18417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406561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0"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36385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32083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425302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64281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44925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1472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0"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fontAlgn="base">
              <a:spcBef>
                <a:spcPct val="0"/>
              </a:spcBef>
              <a:spcAft>
                <a:spcPct val="0"/>
              </a:spcAft>
              <a:defRPr/>
            </a:pPr>
            <a:fld id="{A6DF4415-3045-419F-B050-EC2F4DE45A4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fontAlgn="base">
              <a:spcBef>
                <a:spcPct val="0"/>
              </a:spcBef>
              <a:spcAft>
                <a:spcPct val="0"/>
              </a:spcAft>
              <a:defRPr/>
            </a:pPr>
            <a:endParaRPr lang="en-CA" sz="240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824636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mailto:compliance@pmprb-cepmb.gc.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mprb-cepmb.gc.ca/view.asp?ccid=523#816&amp;lang=fr"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www.pmprb-cepmb.gc.ca/view.asp?ccid=523&amp;lang=fr" TargetMode="External"/><Relationship Id="rId3" Type="http://schemas.openxmlformats.org/officeDocument/2006/relationships/hyperlink" Target="http://www.pmprb-cepmb.gc.ca/view.asp?ccid=890&amp;lang=fr" TargetMode="External"/><Relationship Id="rId7" Type="http://schemas.openxmlformats.org/officeDocument/2006/relationships/hyperlink" Target="http://www.pmprb-cepmb.gc.ca/view.asp?ccid=571&amp;lang=fr" TargetMode="External"/><Relationship Id="rId2" Type="http://schemas.openxmlformats.org/officeDocument/2006/relationships/hyperlink" Target="http://www.pmprb-cepmb.gc.ca/view.asp?ccid=889&amp;lang=fr" TargetMode="External"/><Relationship Id="rId1" Type="http://schemas.openxmlformats.org/officeDocument/2006/relationships/slideLayout" Target="../slideLayouts/slideLayout2.xml"/><Relationship Id="rId6" Type="http://schemas.openxmlformats.org/officeDocument/2006/relationships/hyperlink" Target="http://www.pmprb-cepmb.gc.ca/view.asp?ccid=492&amp;lang=fr" TargetMode="External"/><Relationship Id="rId5" Type="http://schemas.openxmlformats.org/officeDocument/2006/relationships/hyperlink" Target="http://www.pmprb-cepmb.gc.ca/fr/l&#233;gislation/r&#232;gles-de-pratique-et-de-proc&#233;dure-aux-fins-des-audiences" TargetMode="External"/><Relationship Id="rId4" Type="http://schemas.openxmlformats.org/officeDocument/2006/relationships/hyperlink" Target="http://www.pmprb-cepmb.gc.ca/view.asp?ccid=1024&amp;lang=fr"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pmprb-cepmb.gc.ca/view.asp?ccid=498&amp;lang=fr"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pmprb-cepmb.gc.ca/view.asp?ccid=957&amp;lang=fr" TargetMode="External"/><Relationship Id="rId2" Type="http://schemas.openxmlformats.org/officeDocument/2006/relationships/hyperlink" Target="http://www.pmprb-cepmb.gc.ca/view.asp?ccid=1028&amp;lang=fr" TargetMode="External"/><Relationship Id="rId1" Type="http://schemas.openxmlformats.org/officeDocument/2006/relationships/slideLayout" Target="../slideLayouts/slideLayout2.xml"/><Relationship Id="rId5" Type="http://schemas.openxmlformats.org/officeDocument/2006/relationships/hyperlink" Target="http://www.pmprb-cepmb.gc.ca/view.asp?ccid=496&amp;lang=fr" TargetMode="External"/><Relationship Id="rId4" Type="http://schemas.openxmlformats.org/officeDocument/2006/relationships/hyperlink" Target="http://www.pmprb-cepmb.gc.ca/view.asp?ccid=782&amp;lang=fr"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pmprb-cepmb.gc.ca/view.asp?ccid=489"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75656" y="2514600"/>
            <a:ext cx="7363544" cy="3429000"/>
          </a:xfrm>
        </p:spPr>
        <p:txBody>
          <a:bodyPr lIns="0" tIns="0" rIns="0" bIns="0"/>
          <a:lstStyle/>
          <a:p>
            <a:pPr eaLnBrk="1" hangingPunct="1">
              <a:buFont typeface="Wingdings" pitchFamily="-60" charset="2"/>
              <a:buNone/>
            </a:pPr>
            <a:r>
              <a:rPr lang="fr-CA" sz="2400" b="1" dirty="0" smtClean="0">
                <a:solidFill>
                  <a:schemeClr val="tx1">
                    <a:lumMod val="60000"/>
                    <a:lumOff val="40000"/>
                  </a:schemeClr>
                </a:solidFill>
              </a:rPr>
              <a:t>Séances de liaison auprès des brevetés 2014</a:t>
            </a:r>
          </a:p>
          <a:p>
            <a:pPr eaLnBrk="1" hangingPunct="1">
              <a:buFont typeface="Wingdings" pitchFamily="-60" charset="2"/>
              <a:buNone/>
            </a:pPr>
            <a:endParaRPr lang="fr-CA" sz="2400" dirty="0" smtClean="0">
              <a:solidFill>
                <a:srgbClr val="0070C0"/>
              </a:solidFill>
            </a:endParaRPr>
          </a:p>
          <a:p>
            <a:pPr eaLnBrk="1" hangingPunct="1">
              <a:buFont typeface="Wingdings" pitchFamily="-60" charset="2"/>
              <a:buNone/>
            </a:pPr>
            <a:endParaRPr lang="fr-CA" sz="2400" dirty="0" smtClean="0">
              <a:solidFill>
                <a:srgbClr val="0070C0"/>
              </a:solidFill>
            </a:endParaRPr>
          </a:p>
          <a:p>
            <a:pPr eaLnBrk="1" hangingPunct="1">
              <a:buFont typeface="Wingdings" pitchFamily="-60" charset="2"/>
              <a:buNone/>
            </a:pPr>
            <a:r>
              <a:rPr lang="fr-CA" sz="2000" dirty="0" smtClean="0">
                <a:solidFill>
                  <a:srgbClr val="0070C0"/>
                </a:solidFill>
              </a:rPr>
              <a:t>				              </a:t>
            </a:r>
            <a:r>
              <a:rPr lang="fr-CA" sz="2000" dirty="0" smtClean="0">
                <a:solidFill>
                  <a:schemeClr val="tx1">
                    <a:lumMod val="60000"/>
                    <a:lumOff val="40000"/>
                  </a:schemeClr>
                </a:solidFill>
              </a:rPr>
              <a:t>Montréal – le 2 décembre 2014</a:t>
            </a:r>
          </a:p>
          <a:p>
            <a:pPr eaLnBrk="1" hangingPunct="1"/>
            <a:r>
              <a:rPr lang="fr-CA" sz="2000" dirty="0" smtClean="0">
                <a:solidFill>
                  <a:schemeClr val="tx1">
                    <a:lumMod val="60000"/>
                    <a:lumOff val="40000"/>
                  </a:schemeClr>
                </a:solidFill>
              </a:rPr>
              <a:t>					Toronto – le 3 décembre 2014</a:t>
            </a:r>
          </a:p>
        </p:txBody>
      </p:sp>
      <p:sp>
        <p:nvSpPr>
          <p:cNvPr id="15362" name="AutoShape 2"/>
          <p:cNvSpPr>
            <a:spLocks noGrp="1" noChangeArrowheads="1"/>
          </p:cNvSpPr>
          <p:nvPr>
            <p:ph type="ctrTitle" sz="quarter"/>
          </p:nvPr>
        </p:nvSpPr>
        <p:spPr>
          <a:xfrm>
            <a:off x="1475656" y="2225675"/>
            <a:ext cx="7247657" cy="1660525"/>
          </a:xfrm>
        </p:spPr>
        <p:txBody>
          <a:bodyPr anchor="ctr"/>
          <a:lstStyle/>
          <a:p>
            <a:pPr eaLnBrk="1" hangingPunct="1"/>
            <a:r>
              <a:rPr lang="fr-CA" sz="3600" i="1" dirty="0" smtClean="0">
                <a:solidFill>
                  <a:schemeClr val="tx1"/>
                </a:solidFill>
              </a:rPr>
              <a:t>Conseil d’examen du prix des médicaments brevetés</a:t>
            </a:r>
          </a:p>
        </p:txBody>
      </p:sp>
    </p:spTree>
    <p:extLst>
      <p:ext uri="{BB962C8B-B14F-4D97-AF65-F5344CB8AC3E}">
        <p14:creationId xmlns:p14="http://schemas.microsoft.com/office/powerpoint/2010/main" val="1163170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02" y="553050"/>
            <a:ext cx="7848600" cy="1173480"/>
          </a:xfrm>
        </p:spPr>
        <p:txBody>
          <a:bodyPr/>
          <a:lstStyle/>
          <a:p>
            <a:r>
              <a:rPr lang="fr-CA" dirty="0" smtClean="0"/>
              <a:t>À quoi ressemble le formulaire 3?</a:t>
            </a:r>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10</a:t>
            </a:fld>
            <a:endParaRPr lang="en-US">
              <a:solidFill>
                <a:srgbClr val="003366"/>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219200"/>
            <a:ext cx="414834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304924"/>
            <a:ext cx="4052084" cy="4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754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smtClean="0"/>
              <a:t>Comment le remplir?</a:t>
            </a:r>
            <a:endParaRPr lang="fr-CA" dirty="0"/>
          </a:p>
        </p:txBody>
      </p:sp>
      <p:sp>
        <p:nvSpPr>
          <p:cNvPr id="3" name="Content Placeholder 2"/>
          <p:cNvSpPr>
            <a:spLocks noGrp="1"/>
          </p:cNvSpPr>
          <p:nvPr>
            <p:ph idx="1"/>
          </p:nvPr>
        </p:nvSpPr>
        <p:spPr>
          <a:xfrm>
            <a:off x="1035002" y="2707936"/>
            <a:ext cx="7848600" cy="3456384"/>
          </a:xfrm>
        </p:spPr>
        <p:txBody>
          <a:bodyPr/>
          <a:lstStyle/>
          <a:p>
            <a:pPr marL="0" indent="0">
              <a:buNone/>
            </a:pPr>
            <a:r>
              <a:rPr lang="fr-CA" b="0" dirty="0" smtClean="0"/>
              <a:t>Section 1 – Année sur laquelle porte le rapport</a:t>
            </a:r>
          </a:p>
          <a:p>
            <a:pPr lvl="1">
              <a:buFont typeface="Arial" panose="020B0604020202020204" pitchFamily="34" charset="0"/>
              <a:buChar char="•"/>
            </a:pPr>
            <a:r>
              <a:rPr lang="fr-CA" dirty="0" smtClean="0"/>
              <a:t> Inscrire l’année civile sur laquelle portent les renseignements.</a:t>
            </a:r>
          </a:p>
          <a:p>
            <a:pPr marL="0" indent="0">
              <a:buNone/>
            </a:pPr>
            <a:r>
              <a:rPr lang="fr-CA" b="0" dirty="0" smtClean="0"/>
              <a:t>Section 2 – Renseignements sur le breveté</a:t>
            </a:r>
          </a:p>
          <a:p>
            <a:pPr lvl="1">
              <a:buFont typeface="Arial" panose="020B0604020202020204" pitchFamily="34" charset="0"/>
              <a:buChar char="•"/>
            </a:pPr>
            <a:r>
              <a:rPr lang="fr-CA" dirty="0" smtClean="0"/>
              <a:t>Inscrire le nom et l’adresse de l’entreprise (du breveté) qui remplit le formulaire. </a:t>
            </a:r>
          </a:p>
          <a:p>
            <a:pPr lvl="1"/>
            <a:endParaRPr lang="fr-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11</a:t>
            </a:fld>
            <a:endParaRPr lang="en-US">
              <a:solidFill>
                <a:srgbClr val="003366"/>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1" y="1295401"/>
            <a:ext cx="7867650" cy="1192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51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smtClean="0"/>
              <a:t>Comment le remplir? (suite)</a:t>
            </a:r>
            <a:endParaRPr lang="fr-CA" dirty="0"/>
          </a:p>
        </p:txBody>
      </p:sp>
      <p:sp>
        <p:nvSpPr>
          <p:cNvPr id="3" name="Content Placeholder 2"/>
          <p:cNvSpPr>
            <a:spLocks noGrp="1"/>
          </p:cNvSpPr>
          <p:nvPr>
            <p:ph idx="1"/>
          </p:nvPr>
        </p:nvSpPr>
        <p:spPr>
          <a:xfrm>
            <a:off x="1035002" y="3212976"/>
            <a:ext cx="7848600" cy="3456384"/>
          </a:xfrm>
        </p:spPr>
        <p:txBody>
          <a:bodyPr/>
          <a:lstStyle/>
          <a:p>
            <a:pPr marL="0" indent="0">
              <a:buNone/>
            </a:pPr>
            <a:r>
              <a:rPr lang="fr-CA" b="0" dirty="0" smtClean="0"/>
              <a:t>Section 3 – Titulaire(s) d’une licence/Autre(s)</a:t>
            </a:r>
          </a:p>
          <a:p>
            <a:pPr lvl="1">
              <a:buFont typeface="Arial" panose="020B0604020202020204" pitchFamily="34" charset="0"/>
              <a:buChar char="•"/>
            </a:pPr>
            <a:r>
              <a:rPr lang="fr-CA" dirty="0" smtClean="0"/>
              <a:t>Fournir les noms et les adresses de tous les titulaires de licence avec lequel le breveté a conclu une licence (y compris les licences obligatoires) ou toute autre entente qui donne droit à la personne d’exercer </a:t>
            </a:r>
            <a:r>
              <a:rPr lang="fr-CA" i="1" dirty="0" smtClean="0"/>
              <a:t>tout droit</a:t>
            </a:r>
            <a:r>
              <a:rPr lang="fr-CA" dirty="0" smtClean="0"/>
              <a:t> relativement à un breveté.</a:t>
            </a:r>
          </a:p>
          <a:p>
            <a:pPr lvl="1"/>
            <a:endParaRPr lang="fr-CA" dirty="0" smtClean="0"/>
          </a:p>
          <a:p>
            <a:pPr marL="342900" lvl="1" indent="0">
              <a:buNone/>
            </a:pPr>
            <a:endParaRPr lang="fr-CA" dirty="0" smtClean="0"/>
          </a:p>
          <a:p>
            <a:pPr marL="342900" lvl="1" indent="0">
              <a:buNone/>
            </a:pPr>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12</a:t>
            </a:fld>
            <a:endParaRPr lang="en-US">
              <a:solidFill>
                <a:srgbClr val="003366"/>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325310"/>
            <a:ext cx="7772400" cy="164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504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a:t>Comment le remplir? (suite)</a:t>
            </a:r>
            <a:endParaRPr lang="en-CA" dirty="0"/>
          </a:p>
        </p:txBody>
      </p:sp>
      <p:sp>
        <p:nvSpPr>
          <p:cNvPr id="3" name="Content Placeholder 2"/>
          <p:cNvSpPr>
            <a:spLocks noGrp="1"/>
          </p:cNvSpPr>
          <p:nvPr>
            <p:ph idx="1"/>
          </p:nvPr>
        </p:nvSpPr>
        <p:spPr>
          <a:xfrm>
            <a:off x="1035002" y="2132856"/>
            <a:ext cx="7848600" cy="3456384"/>
          </a:xfrm>
        </p:spPr>
        <p:txBody>
          <a:bodyPr/>
          <a:lstStyle/>
          <a:p>
            <a:pPr marL="0" indent="0">
              <a:buNone/>
            </a:pPr>
            <a:r>
              <a:rPr lang="fr-CA" b="0" dirty="0" smtClean="0"/>
              <a:t>Section 4 – Recettes</a:t>
            </a:r>
          </a:p>
          <a:p>
            <a:pPr lvl="1">
              <a:buFont typeface="Arial" panose="020B0604020202020204" pitchFamily="34" charset="0"/>
              <a:buChar char="•"/>
            </a:pPr>
            <a:r>
              <a:rPr lang="fr-CA" dirty="0" smtClean="0"/>
              <a:t>Rapporter les recettes brutes totales que le breveté a tirées de TOUTES les ventes de médicaments (notamment les médicaments brevetés ET les médicaments non brevetés), qu’ils soient délivrés sous ordonnance ou en vente libre, pour usage vétérinaire ou humain, au Canada. </a:t>
            </a:r>
          </a:p>
          <a:p>
            <a:pPr lvl="1">
              <a:buFont typeface="Arial" panose="020B0604020202020204" pitchFamily="34" charset="0"/>
              <a:buChar char="•"/>
            </a:pPr>
            <a:r>
              <a:rPr lang="fr-CA" dirty="0" smtClean="0"/>
              <a:t>Rapporter les recettes totales (nettes d’impôts) perçues (y compris les redevances et frais de licence) de TOUS les brevetés/autres nommés à la section Block 3 relativement aux ventes au Canada.</a:t>
            </a:r>
          </a:p>
          <a:p>
            <a:pPr lvl="1"/>
            <a:endParaRPr lang="fr-CA" dirty="0" smtClean="0"/>
          </a:p>
          <a:p>
            <a:pPr marL="342900" lvl="1" indent="0">
              <a:buNone/>
            </a:pPr>
            <a:endParaRPr lang="fr-CA" dirty="0" smtClean="0"/>
          </a:p>
          <a:p>
            <a:pPr marL="342900" lvl="1" indent="0">
              <a:buNone/>
            </a:pPr>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13</a:t>
            </a:fld>
            <a:endParaRPr lang="en-US">
              <a:solidFill>
                <a:srgbClr val="003366"/>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53952"/>
            <a:ext cx="8001000" cy="803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273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a:t>Comment le remplir? (suite)</a:t>
            </a:r>
            <a:endParaRPr lang="en-CA" dirty="0"/>
          </a:p>
        </p:txBody>
      </p:sp>
      <p:sp>
        <p:nvSpPr>
          <p:cNvPr id="3" name="Content Placeholder 2"/>
          <p:cNvSpPr>
            <a:spLocks noGrp="1"/>
          </p:cNvSpPr>
          <p:nvPr>
            <p:ph idx="1"/>
          </p:nvPr>
        </p:nvSpPr>
        <p:spPr>
          <a:xfrm>
            <a:off x="1035002" y="3224064"/>
            <a:ext cx="7848600" cy="3024336"/>
          </a:xfrm>
        </p:spPr>
        <p:txBody>
          <a:bodyPr/>
          <a:lstStyle/>
          <a:p>
            <a:pPr marL="0" indent="0">
              <a:buNone/>
            </a:pPr>
            <a:r>
              <a:rPr lang="fr-CA" b="0" dirty="0" smtClean="0"/>
              <a:t>Section 5 – Dépenses de R-D engagées pour des médicaments</a:t>
            </a:r>
          </a:p>
          <a:p>
            <a:pPr lvl="1">
              <a:buFont typeface="Arial" panose="020B0604020202020204" pitchFamily="34" charset="0"/>
              <a:buChar char="•"/>
            </a:pPr>
            <a:r>
              <a:rPr lang="fr-CA" dirty="0" smtClean="0"/>
              <a:t>Les éléments suivants NE PEUVENT EN AUCUN CAS être inclus à titre de dépenses autres qu’en capital dans la section 5 :</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14</a:t>
            </a:fld>
            <a:endParaRPr lang="en-US">
              <a:solidFill>
                <a:srgbClr val="00336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535324666"/>
              </p:ext>
            </p:extLst>
          </p:nvPr>
        </p:nvGraphicFramePr>
        <p:xfrm>
          <a:off x="1691680" y="4509120"/>
          <a:ext cx="6120680" cy="1554480"/>
        </p:xfrm>
        <a:graphic>
          <a:graphicData uri="http://schemas.openxmlformats.org/drawingml/2006/table">
            <a:tbl>
              <a:tblPr firstRow="1" bandRow="1">
                <a:tableStyleId>{F5AB1C69-6EDB-4FF4-983F-18BD219EF322}</a:tableStyleId>
              </a:tblPr>
              <a:tblGrid>
                <a:gridCol w="3060340"/>
                <a:gridCol w="3060340"/>
              </a:tblGrid>
              <a:tr h="0">
                <a:tc>
                  <a:txBody>
                    <a:bodyPr/>
                    <a:lstStyle/>
                    <a:p>
                      <a:r>
                        <a:rPr lang="fr-CA" sz="1200" b="0" noProof="0" dirty="0" smtClean="0">
                          <a:solidFill>
                            <a:schemeClr val="accent4">
                              <a:lumMod val="90000"/>
                              <a:lumOff val="10000"/>
                            </a:schemeClr>
                          </a:solidFill>
                        </a:rPr>
                        <a:t>Dépenses en capital</a:t>
                      </a:r>
                      <a:endParaRPr lang="fr-CA" sz="1200" b="0" noProof="0" dirty="0">
                        <a:solidFill>
                          <a:schemeClr val="accent4">
                            <a:lumMod val="90000"/>
                            <a:lumOff val="10000"/>
                          </a:schemeClr>
                        </a:solidFill>
                      </a:endParaRPr>
                    </a:p>
                  </a:txBody>
                  <a:tcPr/>
                </a:tc>
                <a:tc>
                  <a:txBody>
                    <a:bodyPr/>
                    <a:lstStyle/>
                    <a:p>
                      <a:r>
                        <a:rPr lang="fr-CA" sz="1200" b="0" noProof="0" dirty="0" smtClean="0">
                          <a:solidFill>
                            <a:schemeClr val="accent4">
                              <a:lumMod val="90000"/>
                              <a:lumOff val="10000"/>
                            </a:schemeClr>
                          </a:solidFill>
                        </a:rPr>
                        <a:t>Dépenses juridiques ou comptables</a:t>
                      </a:r>
                      <a:endParaRPr lang="fr-CA" sz="1200" b="0" noProof="0" dirty="0">
                        <a:solidFill>
                          <a:schemeClr val="accent4">
                            <a:lumMod val="90000"/>
                            <a:lumOff val="10000"/>
                          </a:schemeClr>
                        </a:solidFill>
                      </a:endParaRPr>
                    </a:p>
                  </a:txBody>
                  <a:tcPr/>
                </a:tc>
              </a:tr>
              <a:tr h="0">
                <a:tc>
                  <a:txBody>
                    <a:bodyPr/>
                    <a:lstStyle/>
                    <a:p>
                      <a:r>
                        <a:rPr lang="fr-CA" sz="1200" noProof="0" dirty="0" smtClean="0">
                          <a:solidFill>
                            <a:schemeClr val="accent4">
                              <a:lumMod val="90000"/>
                              <a:lumOff val="10000"/>
                            </a:schemeClr>
                          </a:solidFill>
                        </a:rPr>
                        <a:t>Amortissements</a:t>
                      </a:r>
                      <a:endParaRPr lang="fr-CA" sz="1200" noProof="0" dirty="0">
                        <a:solidFill>
                          <a:schemeClr val="accent4">
                            <a:lumMod val="90000"/>
                            <a:lumOff val="10000"/>
                          </a:schemeClr>
                        </a:solidFill>
                      </a:endParaRPr>
                    </a:p>
                  </a:txBody>
                  <a:tcPr/>
                </a:tc>
                <a:tc>
                  <a:txBody>
                    <a:bodyPr/>
                    <a:lstStyle/>
                    <a:p>
                      <a:r>
                        <a:rPr lang="fr-CA" sz="1200" b="0" noProof="0" dirty="0" smtClean="0">
                          <a:solidFill>
                            <a:schemeClr val="accent4">
                              <a:lumMod val="90000"/>
                              <a:lumOff val="10000"/>
                            </a:schemeClr>
                          </a:solidFill>
                        </a:rPr>
                        <a:t>Dépenses relatives à un congrès</a:t>
                      </a:r>
                      <a:endParaRPr lang="fr-CA" sz="1200" b="0" noProof="0" dirty="0">
                        <a:solidFill>
                          <a:schemeClr val="accent4">
                            <a:lumMod val="90000"/>
                            <a:lumOff val="10000"/>
                          </a:schemeClr>
                        </a:solidFill>
                      </a:endParaRPr>
                    </a:p>
                  </a:txBody>
                  <a:tcPr/>
                </a:tc>
              </a:tr>
              <a:tr h="0">
                <a:tc>
                  <a:txBody>
                    <a:bodyPr/>
                    <a:lstStyle/>
                    <a:p>
                      <a:r>
                        <a:rPr lang="fr-CA" sz="1200" noProof="0" dirty="0" smtClean="0">
                          <a:solidFill>
                            <a:schemeClr val="accent4">
                              <a:lumMod val="90000"/>
                              <a:lumOff val="10000"/>
                            </a:schemeClr>
                          </a:solidFill>
                        </a:rPr>
                        <a:t>Frais de représentation</a:t>
                      </a:r>
                      <a:endParaRPr lang="fr-CA" sz="1200" noProof="0" dirty="0">
                        <a:solidFill>
                          <a:schemeClr val="accent4">
                            <a:lumMod val="90000"/>
                            <a:lumOff val="10000"/>
                          </a:schemeClr>
                        </a:solidFill>
                      </a:endParaRPr>
                    </a:p>
                  </a:txBody>
                  <a:tcPr/>
                </a:tc>
                <a:tc>
                  <a:txBody>
                    <a:bodyPr/>
                    <a:lstStyle/>
                    <a:p>
                      <a:r>
                        <a:rPr lang="fr-CA" sz="1200" b="0" noProof="0" dirty="0" smtClean="0">
                          <a:solidFill>
                            <a:schemeClr val="accent4">
                              <a:lumMod val="90000"/>
                              <a:lumOff val="10000"/>
                            </a:schemeClr>
                          </a:solidFill>
                        </a:rPr>
                        <a:t>Droits d’adhésion</a:t>
                      </a:r>
                      <a:r>
                        <a:rPr lang="fr-CA" sz="1200" b="0" baseline="0" noProof="0" dirty="0" smtClean="0">
                          <a:solidFill>
                            <a:schemeClr val="accent4">
                              <a:lumMod val="90000"/>
                              <a:lumOff val="10000"/>
                            </a:schemeClr>
                          </a:solidFill>
                        </a:rPr>
                        <a:t> ou cotisations</a:t>
                      </a:r>
                      <a:endParaRPr lang="fr-CA" sz="1200" b="0" noProof="0" dirty="0">
                        <a:solidFill>
                          <a:schemeClr val="accent4">
                            <a:lumMod val="90000"/>
                            <a:lumOff val="10000"/>
                          </a:schemeClr>
                        </a:solidFill>
                      </a:endParaRPr>
                    </a:p>
                  </a:txBody>
                  <a:tcPr/>
                </a:tc>
              </a:tr>
              <a:tr h="0">
                <a:tc>
                  <a:txBody>
                    <a:bodyPr/>
                    <a:lstStyle/>
                    <a:p>
                      <a:r>
                        <a:rPr lang="fr-CA" sz="1200" noProof="0" dirty="0" smtClean="0">
                          <a:solidFill>
                            <a:schemeClr val="accent4">
                              <a:lumMod val="90000"/>
                              <a:lumOff val="10000"/>
                            </a:schemeClr>
                          </a:solidFill>
                        </a:rPr>
                        <a:t>Frais d’annonce/de vente</a:t>
                      </a:r>
                      <a:endParaRPr lang="fr-CA" sz="1200" noProof="0" dirty="0">
                        <a:solidFill>
                          <a:schemeClr val="accent4">
                            <a:lumMod val="90000"/>
                            <a:lumOff val="10000"/>
                          </a:schemeClr>
                        </a:solidFill>
                      </a:endParaRPr>
                    </a:p>
                  </a:txBody>
                  <a:tcPr/>
                </a:tc>
                <a:tc>
                  <a:txBody>
                    <a:bodyPr/>
                    <a:lstStyle/>
                    <a:p>
                      <a:r>
                        <a:rPr lang="fr-CA" sz="1200" b="0" noProof="0" dirty="0" smtClean="0">
                          <a:solidFill>
                            <a:schemeClr val="accent4">
                              <a:lumMod val="90000"/>
                              <a:lumOff val="10000"/>
                            </a:schemeClr>
                          </a:solidFill>
                        </a:rPr>
                        <a:t>Amendes</a:t>
                      </a:r>
                      <a:r>
                        <a:rPr lang="fr-CA" sz="1200" b="0" baseline="0" noProof="0" dirty="0" smtClean="0">
                          <a:solidFill>
                            <a:schemeClr val="accent4">
                              <a:lumMod val="90000"/>
                              <a:lumOff val="10000"/>
                            </a:schemeClr>
                          </a:solidFill>
                        </a:rPr>
                        <a:t> ou pénalités</a:t>
                      </a:r>
                      <a:endParaRPr lang="fr-CA" sz="1200" b="0" noProof="0" dirty="0">
                        <a:solidFill>
                          <a:schemeClr val="accent4">
                            <a:lumMod val="90000"/>
                            <a:lumOff val="10000"/>
                          </a:schemeClr>
                        </a:solidFill>
                      </a:endParaRPr>
                    </a:p>
                  </a:txBody>
                  <a:tcPr/>
                </a:tc>
              </a:tr>
              <a:tr h="0">
                <a:tc gridSpan="2">
                  <a:txBody>
                    <a:bodyPr/>
                    <a:lstStyle/>
                    <a:p>
                      <a:r>
                        <a:rPr lang="fr-CA" sz="1200" kern="1200" dirty="0" smtClean="0">
                          <a:solidFill>
                            <a:schemeClr val="accent4">
                              <a:lumMod val="90000"/>
                              <a:lumOff val="10000"/>
                            </a:schemeClr>
                          </a:solidFill>
                          <a:latin typeface="+mn-lt"/>
                          <a:ea typeface="+mn-ea"/>
                          <a:cs typeface="+mn-cs"/>
                        </a:rPr>
                        <a:t>Dépenses faites pour acquérir des  droits dans des</a:t>
                      </a:r>
                      <a:r>
                        <a:rPr lang="fr-CA" sz="1200" kern="1200" baseline="0" dirty="0" smtClean="0">
                          <a:solidFill>
                            <a:schemeClr val="accent4">
                              <a:lumMod val="90000"/>
                              <a:lumOff val="10000"/>
                            </a:schemeClr>
                          </a:solidFill>
                          <a:latin typeface="+mn-lt"/>
                          <a:ea typeface="+mn-ea"/>
                          <a:cs typeface="+mn-cs"/>
                        </a:rPr>
                        <a:t> </a:t>
                      </a:r>
                      <a:r>
                        <a:rPr lang="fr-CA" sz="1200" kern="1200" dirty="0" smtClean="0">
                          <a:solidFill>
                            <a:schemeClr val="accent4">
                              <a:lumMod val="90000"/>
                              <a:lumOff val="10000"/>
                            </a:schemeClr>
                          </a:solidFill>
                          <a:latin typeface="+mn-lt"/>
                          <a:ea typeface="+mn-ea"/>
                          <a:cs typeface="+mn-cs"/>
                        </a:rPr>
                        <a:t>travaux de R-D</a:t>
                      </a:r>
                      <a:r>
                        <a:rPr lang="fr-CA" sz="1200" kern="1200" baseline="0" dirty="0" smtClean="0">
                          <a:solidFill>
                            <a:schemeClr val="accent4">
                              <a:lumMod val="90000"/>
                              <a:lumOff val="10000"/>
                            </a:schemeClr>
                          </a:solidFill>
                          <a:latin typeface="+mn-lt"/>
                          <a:ea typeface="+mn-ea"/>
                          <a:cs typeface="+mn-cs"/>
                        </a:rPr>
                        <a:t> </a:t>
                      </a:r>
                      <a:r>
                        <a:rPr lang="fr-CA" sz="1200" kern="1200" dirty="0" smtClean="0">
                          <a:solidFill>
                            <a:schemeClr val="accent4">
                              <a:lumMod val="90000"/>
                              <a:lumOff val="10000"/>
                            </a:schemeClr>
                          </a:solidFill>
                          <a:latin typeface="+mn-lt"/>
                          <a:ea typeface="+mn-ea"/>
                          <a:cs typeface="+mn-cs"/>
                        </a:rPr>
                        <a:t>ou des droits qui en découlent (par ex. les droits de brevet ou d'enregistrement) </a:t>
                      </a:r>
                      <a:endParaRPr lang="fr-CA" sz="1200" kern="1200" noProof="0" dirty="0">
                        <a:solidFill>
                          <a:schemeClr val="accent4">
                            <a:lumMod val="90000"/>
                            <a:lumOff val="10000"/>
                          </a:schemeClr>
                        </a:solidFill>
                        <a:latin typeface="+mn-lt"/>
                        <a:ea typeface="+mn-ea"/>
                        <a:cs typeface="+mn-cs"/>
                      </a:endParaRPr>
                    </a:p>
                  </a:txBody>
                  <a:tcPr/>
                </a:tc>
                <a:tc hMerge="1">
                  <a:txBody>
                    <a:bodyPr/>
                    <a:lstStyle/>
                    <a:p>
                      <a:endParaRPr lang="en-CA" b="0" dirty="0">
                        <a:solidFill>
                          <a:schemeClr val="tx1"/>
                        </a:solidFill>
                      </a:endParaRPr>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848600" cy="175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513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a:t>Comment le remplir? (suite)</a:t>
            </a:r>
            <a:endParaRPr lang="en-CA" dirty="0"/>
          </a:p>
        </p:txBody>
      </p:sp>
      <p:sp>
        <p:nvSpPr>
          <p:cNvPr id="3" name="Content Placeholder 2"/>
          <p:cNvSpPr>
            <a:spLocks noGrp="1"/>
          </p:cNvSpPr>
          <p:nvPr>
            <p:ph idx="1"/>
          </p:nvPr>
        </p:nvSpPr>
        <p:spPr>
          <a:xfrm>
            <a:off x="1079121" y="3352800"/>
            <a:ext cx="7957374" cy="3028528"/>
          </a:xfrm>
        </p:spPr>
        <p:txBody>
          <a:bodyPr/>
          <a:lstStyle/>
          <a:p>
            <a:pPr marL="342900" indent="-342900">
              <a:buAutoNum type="alphaUcPeriod"/>
            </a:pPr>
            <a:r>
              <a:rPr lang="fr-CA" sz="1250" b="0" dirty="0" smtClean="0"/>
              <a:t>Salaires – seuls peuvent être pris en compte les salaries (+ avantages sociaux) payés aux employés qui participent aux travaux de recherche.</a:t>
            </a:r>
          </a:p>
          <a:p>
            <a:pPr marL="342900" indent="-342900">
              <a:buAutoNum type="alphaUcPeriod"/>
            </a:pPr>
            <a:r>
              <a:rPr lang="fr-CA" sz="1250" b="0" dirty="0"/>
              <a:t>Matières </a:t>
            </a:r>
            <a:r>
              <a:rPr lang="fr-CA" sz="1250" b="0" dirty="0" smtClean="0"/>
              <a:t>directes – tous </a:t>
            </a:r>
            <a:r>
              <a:rPr lang="fr-CA" sz="1250" b="0" dirty="0"/>
              <a:t>les coûts inscrits à ce poste doivent correspondre au prix net, c´est-à-dire après déduction des escomptes consentis, etc</a:t>
            </a:r>
            <a:r>
              <a:rPr lang="fr-CA" sz="1250" b="0" dirty="0" smtClean="0"/>
              <a:t>.</a:t>
            </a:r>
          </a:p>
          <a:p>
            <a:pPr marL="342900" indent="-342900">
              <a:buAutoNum type="alphaUcPeriod"/>
            </a:pPr>
            <a:r>
              <a:rPr lang="fr-CA" sz="1250" b="0" dirty="0" smtClean="0"/>
              <a:t>Fournisseurs et sous-traitants – ne </a:t>
            </a:r>
            <a:r>
              <a:rPr lang="fr-CA" sz="1250" b="0" dirty="0"/>
              <a:t>vise que les fournisseurs dont les services ont été retenus pour effectuer la RS-DE </a:t>
            </a:r>
            <a:r>
              <a:rPr lang="fr-CA" sz="1250" b="0" dirty="0" smtClean="0"/>
              <a:t>(recherche scientifique et développement expérimental) pour </a:t>
            </a:r>
            <a:r>
              <a:rPr lang="fr-CA" sz="1250" b="0" dirty="0"/>
              <a:t>le compte du breveté</a:t>
            </a:r>
            <a:r>
              <a:rPr lang="fr-CA" sz="1250" b="0" dirty="0" smtClean="0"/>
              <a:t>.</a:t>
            </a:r>
          </a:p>
          <a:p>
            <a:pPr marL="342900" indent="-342900">
              <a:buAutoNum type="alphaUcPeriod"/>
            </a:pPr>
            <a:r>
              <a:rPr lang="fr-CA" sz="1250" b="0" dirty="0"/>
              <a:t>Autres coûts directs</a:t>
            </a:r>
            <a:r>
              <a:rPr lang="fr-CA" sz="1250" b="0" dirty="0" smtClean="0"/>
              <a:t> – ne </a:t>
            </a:r>
            <a:r>
              <a:rPr lang="fr-CA" sz="1250" b="0" dirty="0"/>
              <a:t>comprennent que le supplément des frais d´administration générale et (ou) les frais généraux associés à la RS-DE</a:t>
            </a:r>
            <a:r>
              <a:rPr lang="fr-CA" sz="1250" b="0" dirty="0" smtClean="0"/>
              <a:t>.</a:t>
            </a:r>
          </a:p>
          <a:p>
            <a:pPr marL="342900" indent="-342900">
              <a:buAutoNum type="alphaUcPeriod"/>
            </a:pPr>
            <a:r>
              <a:rPr lang="fr-CA" sz="1250" b="0" dirty="0"/>
              <a:t>Paiements à des institutions </a:t>
            </a:r>
            <a:r>
              <a:rPr lang="fr-CA" sz="1250" b="0" dirty="0" smtClean="0"/>
              <a:t>désignées – paiements </a:t>
            </a:r>
            <a:r>
              <a:rPr lang="fr-CA" sz="1250" b="0" dirty="0"/>
              <a:t>effectués à une université </a:t>
            </a:r>
            <a:r>
              <a:rPr lang="fr-CA" sz="1250" b="0" dirty="0" smtClean="0"/>
              <a:t>reconnue (entre autres), effectuant la RS-DE au nom du breveté.</a:t>
            </a:r>
          </a:p>
          <a:p>
            <a:pPr marL="342900" indent="-342900">
              <a:buAutoNum type="alphaUcPeriod"/>
            </a:pPr>
            <a:r>
              <a:rPr lang="fr-CA" sz="1250" b="0" dirty="0"/>
              <a:t>Paiements à des conseils </a:t>
            </a:r>
            <a:r>
              <a:rPr lang="fr-CA" sz="1250" b="0" dirty="0" smtClean="0"/>
              <a:t>subventionnaires – notamment  le CRSNG et les </a:t>
            </a:r>
            <a:r>
              <a:rPr lang="fr-CA" sz="1250" b="0" dirty="0"/>
              <a:t>Instituts de recherche en santé du Canada</a:t>
            </a:r>
            <a:r>
              <a:rPr lang="fr-CA" sz="1250" b="0" dirty="0" smtClean="0"/>
              <a:t>.</a:t>
            </a:r>
          </a:p>
          <a:p>
            <a:pPr marL="342900" indent="-342900">
              <a:buAutoNum type="alphaUcPeriod"/>
            </a:pPr>
            <a:r>
              <a:rPr lang="fr-CA" sz="1250" b="0" dirty="0"/>
              <a:t>Paiements à </a:t>
            </a:r>
            <a:r>
              <a:rPr lang="fr-CA" sz="1250" b="0" dirty="0" smtClean="0"/>
              <a:t>d’autres organismes – </a:t>
            </a:r>
            <a:r>
              <a:rPr lang="fr-CA" sz="1250" b="0" dirty="0"/>
              <a:t>qui effectuent de la RS-DE se rapportant au secteur </a:t>
            </a:r>
            <a:r>
              <a:rPr lang="fr-CA" sz="1250" b="0" dirty="0" smtClean="0"/>
              <a:t>d’activité </a:t>
            </a:r>
            <a:r>
              <a:rPr lang="fr-CA" sz="1250" b="0" dirty="0"/>
              <a:t>du breveté et non comptabilisés sous  </a:t>
            </a:r>
            <a:r>
              <a:rPr lang="fr-CA" sz="1250" b="0" dirty="0" smtClean="0"/>
              <a:t>« E » ou « F ».</a:t>
            </a:r>
            <a:endParaRPr lang="fr-CA" sz="1250"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15</a:t>
            </a:fld>
            <a:endParaRPr lang="en-US">
              <a:solidFill>
                <a:srgbClr val="003366"/>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848600" cy="175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7467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a:t>Comment le remplir? (suite)</a:t>
            </a:r>
            <a:endParaRPr lang="en-CA" dirty="0"/>
          </a:p>
        </p:txBody>
      </p:sp>
      <p:sp>
        <p:nvSpPr>
          <p:cNvPr id="3" name="Content Placeholder 2"/>
          <p:cNvSpPr>
            <a:spLocks noGrp="1"/>
          </p:cNvSpPr>
          <p:nvPr>
            <p:ph idx="1"/>
          </p:nvPr>
        </p:nvSpPr>
        <p:spPr>
          <a:xfrm>
            <a:off x="1125785" y="2209800"/>
            <a:ext cx="7880398" cy="3742928"/>
          </a:xfrm>
        </p:spPr>
        <p:txBody>
          <a:bodyPr/>
          <a:lstStyle/>
          <a:p>
            <a:pPr marL="0" indent="0">
              <a:buNone/>
            </a:pPr>
            <a:r>
              <a:rPr lang="fr-CA" b="0" dirty="0"/>
              <a:t>Section 6 – Dépenses en immobilisations</a:t>
            </a:r>
          </a:p>
          <a:p>
            <a:pPr lvl="1">
              <a:buFont typeface="Arial" panose="020B0604020202020204" pitchFamily="34" charset="0"/>
              <a:buChar char="•"/>
            </a:pPr>
            <a:r>
              <a:rPr lang="fr-CA" sz="1650" dirty="0" smtClean="0"/>
              <a:t>Amortissement annuel (biens immobiliers) – </a:t>
            </a:r>
            <a:r>
              <a:rPr lang="fr-CA" sz="1650" dirty="0"/>
              <a:t>I</a:t>
            </a:r>
            <a:r>
              <a:rPr lang="fr-CA" sz="1650" dirty="0" smtClean="0"/>
              <a:t>nscrire seulement le </a:t>
            </a:r>
            <a:r>
              <a:rPr lang="fr-CA" sz="1650" dirty="0"/>
              <a:t>montant de </a:t>
            </a:r>
            <a:r>
              <a:rPr lang="fr-CA" sz="1650" dirty="0" smtClean="0"/>
              <a:t>relatif aux biens </a:t>
            </a:r>
            <a:r>
              <a:rPr lang="fr-CA" sz="1650" dirty="0"/>
              <a:t>immobiliers à </a:t>
            </a:r>
            <a:r>
              <a:rPr lang="fr-CA" sz="1650" dirty="0" smtClean="0"/>
              <a:t>l’intérieur </a:t>
            </a:r>
            <a:r>
              <a:rPr lang="fr-CA" sz="1650" dirty="0"/>
              <a:t>desquels est effectuée la RS-DE au Canada. </a:t>
            </a:r>
            <a:r>
              <a:rPr lang="fr-CA" sz="1650" dirty="0" smtClean="0"/>
              <a:t>L’amortissement </a:t>
            </a:r>
            <a:r>
              <a:rPr lang="fr-CA" sz="1650" dirty="0"/>
              <a:t>annuel doit être calculé à raison de 4 % des coûts en capital admissibles amortis sur une période </a:t>
            </a:r>
            <a:r>
              <a:rPr lang="fr-CA" sz="1650" dirty="0" smtClean="0"/>
              <a:t>d’au </a:t>
            </a:r>
            <a:r>
              <a:rPr lang="fr-CA" sz="1650" dirty="0"/>
              <a:t>plus </a:t>
            </a:r>
            <a:r>
              <a:rPr lang="fr-CA" sz="1650" dirty="0" smtClean="0"/>
              <a:t>25 années. L’amortissement </a:t>
            </a:r>
            <a:r>
              <a:rPr lang="fr-CA" sz="1650" dirty="0"/>
              <a:t>est comptabilisé à compter de </a:t>
            </a:r>
            <a:r>
              <a:rPr lang="fr-CA" sz="1650" dirty="0" smtClean="0"/>
              <a:t>l’année </a:t>
            </a:r>
            <a:r>
              <a:rPr lang="fr-CA" sz="1650" dirty="0"/>
              <a:t>de </a:t>
            </a:r>
            <a:r>
              <a:rPr lang="fr-CA" sz="1650" dirty="0" smtClean="0"/>
              <a:t>l’acquisition </a:t>
            </a:r>
            <a:r>
              <a:rPr lang="fr-CA" sz="1650" dirty="0"/>
              <a:t>du bien immobilier</a:t>
            </a:r>
            <a:r>
              <a:rPr lang="fr-CA" sz="1650" dirty="0" smtClean="0"/>
              <a:t>. </a:t>
            </a:r>
          </a:p>
          <a:p>
            <a:pPr lvl="1">
              <a:buFont typeface="Arial" panose="020B0604020202020204" pitchFamily="34" charset="0"/>
              <a:buChar char="•"/>
            </a:pPr>
            <a:r>
              <a:rPr lang="fr-CA" sz="1650" dirty="0"/>
              <a:t>Dépenses en capital engagées au cours de </a:t>
            </a:r>
            <a:r>
              <a:rPr lang="fr-CA" sz="1650" dirty="0" smtClean="0"/>
              <a:t>l’année </a:t>
            </a:r>
            <a:r>
              <a:rPr lang="fr-CA" sz="1650" dirty="0"/>
              <a:t>(biens immobiliers) </a:t>
            </a:r>
            <a:r>
              <a:rPr lang="fr-CA" sz="1650" dirty="0" smtClean="0"/>
              <a:t>– Faire </a:t>
            </a:r>
            <a:r>
              <a:rPr lang="fr-CA" sz="1650" dirty="0"/>
              <a:t>rapport </a:t>
            </a:r>
            <a:r>
              <a:rPr lang="fr-CA" sz="1650" dirty="0" smtClean="0"/>
              <a:t>seulement </a:t>
            </a:r>
            <a:r>
              <a:rPr lang="fr-CA" sz="1650" dirty="0"/>
              <a:t>des immeubles situés au Canada et utilisés pour la RS-DE</a:t>
            </a:r>
            <a:r>
              <a:rPr lang="fr-CA" sz="1650" dirty="0" smtClean="0"/>
              <a:t>. Ne pas </a:t>
            </a:r>
            <a:r>
              <a:rPr lang="fr-CA" sz="1650" dirty="0"/>
              <a:t>inclure dans le calcul le coût </a:t>
            </a:r>
            <a:r>
              <a:rPr lang="fr-CA" sz="1650" dirty="0" smtClean="0"/>
              <a:t>d’achat d’un </a:t>
            </a:r>
            <a:r>
              <a:rPr lang="fr-CA" sz="1650" dirty="0"/>
              <a:t>terrain et les dépenses </a:t>
            </a:r>
            <a:r>
              <a:rPr lang="fr-CA" sz="1650" dirty="0" smtClean="0"/>
              <a:t>afférentes. </a:t>
            </a:r>
          </a:p>
          <a:p>
            <a:pPr lvl="1">
              <a:buFont typeface="Arial" panose="020B0604020202020204" pitchFamily="34" charset="0"/>
              <a:buChar char="•"/>
            </a:pPr>
            <a:r>
              <a:rPr lang="fr-CA" sz="1650" dirty="0" smtClean="0"/>
              <a:t>Équipement – </a:t>
            </a:r>
            <a:r>
              <a:rPr lang="fr-CA" sz="1650" dirty="0"/>
              <a:t>Les dépenses </a:t>
            </a:r>
            <a:r>
              <a:rPr lang="fr-CA" sz="1650" dirty="0" smtClean="0"/>
              <a:t>doivent </a:t>
            </a:r>
            <a:r>
              <a:rPr lang="fr-CA" sz="1650" dirty="0"/>
              <a:t>avoir été engagées au Canada</a:t>
            </a:r>
            <a:r>
              <a:rPr lang="fr-CA" sz="1650" dirty="0" smtClean="0"/>
              <a:t>. Lorsqu’un </a:t>
            </a:r>
            <a:r>
              <a:rPr lang="fr-CA" sz="1650" dirty="0"/>
              <a:t>bien devant servir à la RS-DE est acheté à </a:t>
            </a:r>
            <a:r>
              <a:rPr lang="fr-CA" sz="1650" dirty="0" smtClean="0"/>
              <a:t>l’extérieur </a:t>
            </a:r>
            <a:r>
              <a:rPr lang="fr-CA" sz="1650" dirty="0"/>
              <a:t>du Canada et importé au Canada, la dépense est réputée avoir été faite au Canada. Vous pouvez comptabiliser les dépenses en immobilisations engagées pour la RS-DE au Canada suivant les principes de la comptabilité </a:t>
            </a:r>
            <a:r>
              <a:rPr lang="fr-CA" sz="1650" dirty="0" smtClean="0"/>
              <a:t>d’exercice</a:t>
            </a:r>
            <a:r>
              <a:rPr lang="fr-CA" sz="1650" dirty="0"/>
              <a:t>. </a:t>
            </a:r>
            <a:endParaRPr lang="fr-CA" sz="1650"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16</a:t>
            </a:fld>
            <a:endParaRPr lang="en-US">
              <a:solidFill>
                <a:srgbClr val="003366"/>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1" y="1179402"/>
            <a:ext cx="8077200" cy="95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84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a:t>Comment le remplir? (suite)</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17</a:t>
            </a:fld>
            <a:endParaRPr lang="en-US">
              <a:solidFill>
                <a:srgbClr val="003366"/>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1447800"/>
            <a:ext cx="798223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2015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a:t>Comment le remplir? (suite)</a:t>
            </a:r>
            <a:endParaRPr lang="en-CA" dirty="0"/>
          </a:p>
        </p:txBody>
      </p:sp>
      <p:sp>
        <p:nvSpPr>
          <p:cNvPr id="3" name="Content Placeholder 2"/>
          <p:cNvSpPr>
            <a:spLocks noGrp="1"/>
          </p:cNvSpPr>
          <p:nvPr>
            <p:ph idx="1"/>
          </p:nvPr>
        </p:nvSpPr>
        <p:spPr>
          <a:xfrm>
            <a:off x="1043880" y="1268760"/>
            <a:ext cx="7848600" cy="3024336"/>
          </a:xfrm>
        </p:spPr>
        <p:txBody>
          <a:bodyPr/>
          <a:lstStyle/>
          <a:p>
            <a:pPr marL="0" indent="0">
              <a:buNone/>
            </a:pPr>
            <a:r>
              <a:rPr lang="fr-CA" sz="1500" b="0" dirty="0"/>
              <a:t>E</a:t>
            </a:r>
            <a:r>
              <a:rPr lang="fr-CA" sz="1500" b="0" dirty="0" smtClean="0"/>
              <a:t>ssais </a:t>
            </a:r>
            <a:r>
              <a:rPr lang="fr-CA" sz="1500" b="0" dirty="0"/>
              <a:t>précliniques et cliniques </a:t>
            </a:r>
            <a:r>
              <a:rPr lang="en-CA" sz="1500" b="0" dirty="0" smtClean="0"/>
              <a:t>: </a:t>
            </a:r>
            <a:r>
              <a:rPr lang="fr-CA" sz="1500" b="0" dirty="0"/>
              <a:t>Les essais précliniques sont généralement effectués sur des animaux alors que les essais cliniques le sont sur des humains. Toutefois, il y a souvent chevauchement de ces deux types </a:t>
            </a:r>
            <a:r>
              <a:rPr lang="fr-CA" sz="1500" b="0" dirty="0" smtClean="0"/>
              <a:t>d’essais</a:t>
            </a:r>
            <a:r>
              <a:rPr lang="fr-CA" sz="1500" b="0" dirty="0"/>
              <a:t>.  Il arrive </a:t>
            </a:r>
            <a:r>
              <a:rPr lang="fr-CA" sz="1500" b="0" dirty="0" smtClean="0"/>
              <a:t>que </a:t>
            </a:r>
            <a:r>
              <a:rPr lang="fr-CA" sz="1500" b="0" dirty="0"/>
              <a:t>certaines évaluations de médicaments ne suivent pas toutes les phases </a:t>
            </a:r>
            <a:r>
              <a:rPr lang="fr-CA" sz="1500" b="0" dirty="0" smtClean="0"/>
              <a:t>d’évaluation</a:t>
            </a:r>
            <a:r>
              <a:rPr lang="fr-CA" sz="1500" b="0" dirty="0"/>
              <a:t>  </a:t>
            </a:r>
            <a:r>
              <a:rPr lang="fr-CA" sz="1500" b="0" dirty="0" smtClean="0"/>
              <a:t>suivantes </a:t>
            </a:r>
            <a:r>
              <a:rPr lang="en-CA" sz="1500" b="0" dirty="0" smtClean="0"/>
              <a:t>:</a:t>
            </a:r>
          </a:p>
          <a:p>
            <a:endParaRPr lang="en-CA" sz="1500" b="0" dirty="0" smtClean="0"/>
          </a:p>
          <a:p>
            <a:pPr marL="0" indent="0">
              <a:buNone/>
            </a:pPr>
            <a:endParaRPr lang="en-CA" sz="15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18</a:t>
            </a:fld>
            <a:endParaRPr lang="en-US">
              <a:solidFill>
                <a:srgbClr val="00336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95150928"/>
              </p:ext>
            </p:extLst>
          </p:nvPr>
        </p:nvGraphicFramePr>
        <p:xfrm>
          <a:off x="3851920" y="2207360"/>
          <a:ext cx="2448272" cy="3337560"/>
        </p:xfrm>
        <a:graphic>
          <a:graphicData uri="http://schemas.openxmlformats.org/drawingml/2006/table">
            <a:tbl>
              <a:tblPr firstRow="1" bandRow="1">
                <a:tableStyleId>{5C22544A-7EE6-4342-B048-85BDC9FD1C3A}</a:tableStyleId>
              </a:tblPr>
              <a:tblGrid>
                <a:gridCol w="2448272"/>
              </a:tblGrid>
              <a:tr h="165103">
                <a:tc>
                  <a:txBody>
                    <a:bodyPr/>
                    <a:lstStyle/>
                    <a:p>
                      <a:r>
                        <a:rPr lang="fr-CA" sz="900" noProof="0" dirty="0" smtClean="0"/>
                        <a:t>Essais précliniques II</a:t>
                      </a:r>
                      <a:endParaRPr lang="fr-CA" sz="900" noProof="0" dirty="0"/>
                    </a:p>
                  </a:txBody>
                  <a:tcPr/>
                </a:tc>
              </a:tr>
              <a:tr h="165103">
                <a:tc>
                  <a:txBody>
                    <a:bodyPr/>
                    <a:lstStyle/>
                    <a:p>
                      <a:r>
                        <a:rPr lang="fr-CA" sz="900" noProof="0" dirty="0" smtClean="0"/>
                        <a:t>Pharmacocinétique</a:t>
                      </a:r>
                      <a:endParaRPr lang="fr-CA" sz="900" noProof="0" dirty="0"/>
                    </a:p>
                  </a:txBody>
                  <a:tcPr/>
                </a:tc>
              </a:tr>
              <a:tr h="165103">
                <a:tc>
                  <a:txBody>
                    <a:bodyPr/>
                    <a:lstStyle/>
                    <a:p>
                      <a:r>
                        <a:rPr lang="fr-CA" sz="900" noProof="0" dirty="0" smtClean="0"/>
                        <a:t>Toxicité chronique</a:t>
                      </a:r>
                      <a:endParaRPr lang="fr-CA" sz="900" noProof="0" dirty="0"/>
                    </a:p>
                  </a:txBody>
                  <a:tcPr/>
                </a:tc>
              </a:tr>
              <a:tr h="165103">
                <a:tc>
                  <a:txBody>
                    <a:bodyPr/>
                    <a:lstStyle/>
                    <a:p>
                      <a:r>
                        <a:rPr lang="fr-CA" sz="900" noProof="0" dirty="0" smtClean="0"/>
                        <a:t>Études toxicologiques sur la reproduction</a:t>
                      </a:r>
                      <a:endParaRPr lang="fr-CA" sz="900" noProof="0" dirty="0"/>
                    </a:p>
                  </a:txBody>
                  <a:tcPr/>
                </a:tc>
              </a:tr>
              <a:tr h="165103">
                <a:tc>
                  <a:txBody>
                    <a:bodyPr/>
                    <a:lstStyle/>
                    <a:p>
                      <a:r>
                        <a:rPr lang="fr-CA" sz="900" noProof="0" dirty="0" smtClean="0"/>
                        <a:t>Études sur la </a:t>
                      </a:r>
                      <a:r>
                        <a:rPr lang="fr-CA" sz="900" noProof="0" dirty="0" err="1" smtClean="0"/>
                        <a:t>mutagénicité</a:t>
                      </a:r>
                      <a:r>
                        <a:rPr lang="fr-CA" sz="900" noProof="0" dirty="0" smtClean="0"/>
                        <a:t> et sur la </a:t>
                      </a:r>
                      <a:r>
                        <a:rPr lang="fr-CA" sz="900" noProof="0" dirty="0" err="1" smtClean="0"/>
                        <a:t>carcinogénécité</a:t>
                      </a:r>
                      <a:endParaRPr lang="fr-CA" sz="900" noProof="0" dirty="0"/>
                    </a:p>
                  </a:txBody>
                  <a:tcPr/>
                </a:tc>
              </a:tr>
              <a:tr h="248456">
                <a:tc>
                  <a:txBody>
                    <a:bodyPr/>
                    <a:lstStyle/>
                    <a:p>
                      <a:r>
                        <a:rPr lang="fr-CA" sz="900" noProof="0" dirty="0" smtClean="0"/>
                        <a:t>Synthèse de la substance active sur une échelle technique</a:t>
                      </a:r>
                      <a:endParaRPr lang="fr-CA" sz="900" noProof="0" dirty="0"/>
                    </a:p>
                  </a:txBody>
                  <a:tcPr/>
                </a:tc>
              </a:tr>
              <a:tr h="165103">
                <a:tc>
                  <a:txBody>
                    <a:bodyPr/>
                    <a:lstStyle/>
                    <a:p>
                      <a:r>
                        <a:rPr lang="fr-CA" sz="900" noProof="0" dirty="0" smtClean="0"/>
                        <a:t>Mise au point de formes posologiques finales</a:t>
                      </a:r>
                      <a:endParaRPr lang="fr-CA" sz="900" noProof="0" dirty="0"/>
                    </a:p>
                  </a:txBody>
                  <a:tcPr/>
                </a:tc>
              </a:tr>
              <a:tr h="165103">
                <a:tc>
                  <a:txBody>
                    <a:bodyPr/>
                    <a:lstStyle/>
                    <a:p>
                      <a:r>
                        <a:rPr lang="fr-CA" sz="900" noProof="0" dirty="0" smtClean="0"/>
                        <a:t>Évaluation analytique de formes posologiques finales</a:t>
                      </a:r>
                      <a:endParaRPr lang="fr-CA" sz="900" noProof="0" dirty="0"/>
                    </a:p>
                  </a:txBody>
                  <a:tcPr/>
                </a:tc>
              </a:tr>
              <a:tr h="165103">
                <a:tc>
                  <a:txBody>
                    <a:bodyPr/>
                    <a:lstStyle/>
                    <a:p>
                      <a:r>
                        <a:rPr lang="fr-CA" sz="900" noProof="0" dirty="0" smtClean="0"/>
                        <a:t>Stabilité des formes posologiques finales</a:t>
                      </a:r>
                      <a:endParaRPr lang="fr-CA" sz="900" noProof="0" dirty="0"/>
                    </a:p>
                  </a:txBody>
                  <a:tcPr/>
                </a:tc>
              </a:tr>
              <a:tr h="165103">
                <a:tc>
                  <a:txBody>
                    <a:bodyPr/>
                    <a:lstStyle/>
                    <a:p>
                      <a:r>
                        <a:rPr lang="fr-CA" sz="900" noProof="0" dirty="0" smtClean="0"/>
                        <a:t>Production d´échantillons cliniques</a:t>
                      </a:r>
                      <a:endParaRPr lang="fr-CA" sz="900" noProof="0" dirty="0"/>
                    </a:p>
                  </a:txBody>
                  <a:tcPr/>
                </a:tc>
              </a:tr>
              <a:tr h="165103">
                <a:tc>
                  <a:txBody>
                    <a:bodyPr/>
                    <a:lstStyle/>
                    <a:p>
                      <a:r>
                        <a:rPr lang="fr-CA" sz="900" kern="1200" dirty="0" smtClean="0">
                          <a:solidFill>
                            <a:schemeClr val="dk1"/>
                          </a:solidFill>
                          <a:latin typeface="+mn-lt"/>
                          <a:ea typeface="+mn-ea"/>
                          <a:cs typeface="+mn-cs"/>
                        </a:rPr>
                        <a:t>Toxicité sous-chronique</a:t>
                      </a:r>
                      <a:endParaRPr lang="fr-CA" sz="900" kern="1200" noProof="0" dirty="0">
                        <a:solidFill>
                          <a:schemeClr val="dk1"/>
                        </a:solidFill>
                        <a:latin typeface="+mn-lt"/>
                        <a:ea typeface="+mn-ea"/>
                        <a:cs typeface="+mn-cs"/>
                      </a:endParaRPr>
                    </a:p>
                  </a:txBody>
                  <a:tcPr/>
                </a:tc>
              </a:tr>
              <a:tr h="165103">
                <a:tc>
                  <a:txBody>
                    <a:bodyPr/>
                    <a:lstStyle/>
                    <a:p>
                      <a:r>
                        <a:rPr lang="fr-CA" sz="900" noProof="0" dirty="0" smtClean="0"/>
                        <a:t>Pharmacologie animale supplémentaire</a:t>
                      </a:r>
                      <a:endParaRPr lang="fr-CA" sz="900" noProof="0" dirty="0"/>
                    </a:p>
                  </a:txBody>
                  <a:tcPr/>
                </a:tc>
              </a:tr>
              <a:tr h="165103">
                <a:tc>
                  <a:txBody>
                    <a:bodyPr/>
                    <a:lstStyle/>
                    <a:p>
                      <a:r>
                        <a:rPr lang="fr-CA" sz="900" noProof="0" dirty="0" smtClean="0"/>
                        <a:t>Essais de </a:t>
                      </a:r>
                      <a:r>
                        <a:rPr lang="fr-CA" sz="900" noProof="0" dirty="0" err="1" smtClean="0"/>
                        <a:t>carcénogénécité</a:t>
                      </a:r>
                      <a:endParaRPr lang="fr-CA" sz="900" noProof="0" dirty="0"/>
                    </a:p>
                  </a:txBody>
                  <a:tcPr/>
                </a:tc>
              </a:tr>
              <a:tr h="165103">
                <a:tc>
                  <a:txBody>
                    <a:bodyPr/>
                    <a:lstStyle/>
                    <a:p>
                      <a:r>
                        <a:rPr lang="fr-CA" sz="900" noProof="0" dirty="0" smtClean="0"/>
                        <a:t>Pharmacologie animale supplémentaire</a:t>
                      </a:r>
                      <a:endParaRPr lang="fr-CA" sz="900" noProof="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60283448"/>
              </p:ext>
            </p:extLst>
          </p:nvPr>
        </p:nvGraphicFramePr>
        <p:xfrm>
          <a:off x="1115616" y="2204864"/>
          <a:ext cx="2664296" cy="1615440"/>
        </p:xfrm>
        <a:graphic>
          <a:graphicData uri="http://schemas.openxmlformats.org/drawingml/2006/table">
            <a:tbl>
              <a:tblPr firstRow="1" bandRow="1">
                <a:tableStyleId>{5C22544A-7EE6-4342-B048-85BDC9FD1C3A}</a:tableStyleId>
              </a:tblPr>
              <a:tblGrid>
                <a:gridCol w="2664296"/>
              </a:tblGrid>
              <a:tr h="0">
                <a:tc>
                  <a:txBody>
                    <a:bodyPr/>
                    <a:lstStyle/>
                    <a:p>
                      <a:r>
                        <a:rPr lang="fr-CA" sz="1000" noProof="0" dirty="0" smtClean="0"/>
                        <a:t>Essais précliniques I</a:t>
                      </a:r>
                      <a:endParaRPr lang="fr-CA" sz="1000" noProof="0" dirty="0"/>
                    </a:p>
                  </a:txBody>
                  <a:tcPr/>
                </a:tc>
              </a:tr>
              <a:tr h="0">
                <a:tc>
                  <a:txBody>
                    <a:bodyPr/>
                    <a:lstStyle/>
                    <a:p>
                      <a:r>
                        <a:rPr lang="fr-CA" sz="1000" noProof="0" dirty="0" smtClean="0"/>
                        <a:t>Toxicité aiguë</a:t>
                      </a:r>
                      <a:endParaRPr lang="fr-CA" sz="1000" noProof="0" dirty="0"/>
                    </a:p>
                  </a:txBody>
                  <a:tcPr/>
                </a:tc>
              </a:tr>
              <a:tr h="0">
                <a:tc>
                  <a:txBody>
                    <a:bodyPr/>
                    <a:lstStyle/>
                    <a:p>
                      <a:r>
                        <a:rPr lang="fr-CA" sz="1000" noProof="0" dirty="0" smtClean="0"/>
                        <a:t>Études pharmacologiques détaillées</a:t>
                      </a:r>
                      <a:endParaRPr lang="fr-CA" sz="1000" noProof="0" dirty="0"/>
                    </a:p>
                  </a:txBody>
                  <a:tcPr/>
                </a:tc>
              </a:tr>
              <a:tr h="0">
                <a:tc>
                  <a:txBody>
                    <a:bodyPr/>
                    <a:lstStyle/>
                    <a:p>
                      <a:r>
                        <a:rPr lang="fr-CA" sz="1000" noProof="0" dirty="0" smtClean="0"/>
                        <a:t>Spécifications sur la substance active ou analyse de la substance active</a:t>
                      </a:r>
                      <a:endParaRPr lang="fr-CA" sz="1000" noProof="0" dirty="0"/>
                    </a:p>
                  </a:txBody>
                  <a:tcPr/>
                </a:tc>
              </a:tr>
              <a:tr h="0">
                <a:tc>
                  <a:txBody>
                    <a:bodyPr/>
                    <a:lstStyle/>
                    <a:p>
                      <a:r>
                        <a:rPr lang="fr-CA" sz="1000" noProof="0" dirty="0" smtClean="0"/>
                        <a:t>Stabilité de la substance active</a:t>
                      </a:r>
                      <a:endParaRPr lang="fr-CA" sz="1000" noProof="0" dirty="0"/>
                    </a:p>
                  </a:txBody>
                  <a:tcPr/>
                </a:tc>
              </a:tr>
              <a:tr h="0">
                <a:tc>
                  <a:txBody>
                    <a:bodyPr/>
                    <a:lstStyle/>
                    <a:p>
                      <a:r>
                        <a:rPr lang="fr-CA" sz="1000" noProof="0" dirty="0" smtClean="0"/>
                        <a:t>Spécifications sur les substances inactives</a:t>
                      </a:r>
                      <a:endParaRPr lang="fr-CA" sz="1000" noProof="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80750627"/>
              </p:ext>
            </p:extLst>
          </p:nvPr>
        </p:nvGraphicFramePr>
        <p:xfrm>
          <a:off x="6372200" y="2170544"/>
          <a:ext cx="2664296" cy="731520"/>
        </p:xfrm>
        <a:graphic>
          <a:graphicData uri="http://schemas.openxmlformats.org/drawingml/2006/table">
            <a:tbl>
              <a:tblPr firstRow="1" bandRow="1">
                <a:tableStyleId>{5C22544A-7EE6-4342-B048-85BDC9FD1C3A}</a:tableStyleId>
              </a:tblPr>
              <a:tblGrid>
                <a:gridCol w="2664296"/>
              </a:tblGrid>
              <a:tr h="0">
                <a:tc>
                  <a:txBody>
                    <a:bodyPr/>
                    <a:lstStyle/>
                    <a:p>
                      <a:r>
                        <a:rPr lang="fr-CA" sz="1000" noProof="0" dirty="0" smtClean="0"/>
                        <a:t>Essais cliniques – Phase I</a:t>
                      </a:r>
                      <a:endParaRPr lang="fr-CA" sz="1000" noProof="0" dirty="0"/>
                    </a:p>
                  </a:txBody>
                  <a:tcPr/>
                </a:tc>
              </a:tr>
              <a:tr h="0">
                <a:tc>
                  <a:txBody>
                    <a:bodyPr/>
                    <a:lstStyle/>
                    <a:p>
                      <a:r>
                        <a:rPr lang="fr-CA" sz="1000" noProof="0" dirty="0" smtClean="0"/>
                        <a:t>Tolérance des sujets humains en santé</a:t>
                      </a:r>
                      <a:endParaRPr lang="fr-CA" sz="1000" noProof="0" dirty="0"/>
                    </a:p>
                  </a:txBody>
                  <a:tcPr/>
                </a:tc>
              </a:tr>
              <a:tr h="0">
                <a:tc>
                  <a:txBody>
                    <a:bodyPr/>
                    <a:lstStyle/>
                    <a:p>
                      <a:r>
                        <a:rPr lang="fr-CA" sz="1000" noProof="0" dirty="0" smtClean="0"/>
                        <a:t>Pharmacocinétique chez les humains</a:t>
                      </a:r>
                      <a:endParaRPr lang="fr-CA" sz="1000" noProof="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451526039"/>
              </p:ext>
            </p:extLst>
          </p:nvPr>
        </p:nvGraphicFramePr>
        <p:xfrm>
          <a:off x="6324600" y="2971800"/>
          <a:ext cx="2664296" cy="883920"/>
        </p:xfrm>
        <a:graphic>
          <a:graphicData uri="http://schemas.openxmlformats.org/drawingml/2006/table">
            <a:tbl>
              <a:tblPr firstRow="1" bandRow="1">
                <a:tableStyleId>{5C22544A-7EE6-4342-B048-85BDC9FD1C3A}</a:tableStyleId>
              </a:tblPr>
              <a:tblGrid>
                <a:gridCol w="2664296"/>
              </a:tblGrid>
              <a:tr h="0">
                <a:tc>
                  <a:txBody>
                    <a:bodyPr/>
                    <a:lstStyle/>
                    <a:p>
                      <a:r>
                        <a:rPr lang="fr-CA" sz="1000" noProof="0" dirty="0" smtClean="0"/>
                        <a:t>Essais cliniques – Phase II</a:t>
                      </a:r>
                      <a:endParaRPr lang="fr-CA" sz="1000" noProof="0" dirty="0"/>
                    </a:p>
                  </a:txBody>
                  <a:tcPr/>
                </a:tc>
              </a:tr>
              <a:tr h="0">
                <a:tc>
                  <a:txBody>
                    <a:bodyPr/>
                    <a:lstStyle/>
                    <a:p>
                      <a:r>
                        <a:rPr lang="fr-CA" sz="1000" noProof="0" dirty="0" smtClean="0"/>
                        <a:t>Premiers essais contrôlés sur l´innocuité et sur l´efficacité chez les patients</a:t>
                      </a:r>
                      <a:endParaRPr lang="fr-CA" sz="1000" noProof="0" dirty="0"/>
                    </a:p>
                  </a:txBody>
                  <a:tcPr/>
                </a:tc>
              </a:tr>
              <a:tr h="0">
                <a:tc>
                  <a:txBody>
                    <a:bodyPr/>
                    <a:lstStyle/>
                    <a:p>
                      <a:r>
                        <a:rPr lang="fr-CA" sz="1000" kern="1200" noProof="0" dirty="0" smtClean="0">
                          <a:solidFill>
                            <a:schemeClr val="dk1"/>
                          </a:solidFill>
                          <a:latin typeface="+mn-lt"/>
                          <a:ea typeface="+mn-ea"/>
                          <a:cs typeface="+mn-cs"/>
                        </a:rPr>
                        <a:t>Toxicité chronique</a:t>
                      </a:r>
                      <a:endParaRPr lang="fr-CA" sz="1000" kern="1200" noProof="0" dirty="0">
                        <a:solidFill>
                          <a:schemeClr val="dk1"/>
                        </a:solidFill>
                        <a:latin typeface="+mn-lt"/>
                        <a:ea typeface="+mn-ea"/>
                        <a:cs typeface="+mn-cs"/>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82683505"/>
              </p:ext>
            </p:extLst>
          </p:nvPr>
        </p:nvGraphicFramePr>
        <p:xfrm>
          <a:off x="6324600" y="3962400"/>
          <a:ext cx="2664296" cy="1783080"/>
        </p:xfrm>
        <a:graphic>
          <a:graphicData uri="http://schemas.openxmlformats.org/drawingml/2006/table">
            <a:tbl>
              <a:tblPr firstRow="1" bandRow="1">
                <a:tableStyleId>{5C22544A-7EE6-4342-B048-85BDC9FD1C3A}</a:tableStyleId>
              </a:tblPr>
              <a:tblGrid>
                <a:gridCol w="2664296"/>
              </a:tblGrid>
              <a:tr h="0">
                <a:tc>
                  <a:txBody>
                    <a:bodyPr/>
                    <a:lstStyle/>
                    <a:p>
                      <a:r>
                        <a:rPr lang="fr-CA" sz="900" noProof="0" dirty="0" smtClean="0"/>
                        <a:t>Essais cliniques – Phase III</a:t>
                      </a:r>
                      <a:endParaRPr lang="fr-CA" sz="900" noProof="0" dirty="0"/>
                    </a:p>
                  </a:txBody>
                  <a:tcPr/>
                </a:tc>
              </a:tr>
              <a:tr h="0">
                <a:tc>
                  <a:txBody>
                    <a:bodyPr/>
                    <a:lstStyle/>
                    <a:p>
                      <a:r>
                        <a:rPr lang="fr-CA" sz="900" noProof="0" dirty="0" smtClean="0"/>
                        <a:t>Essais thérapeutiques effectués sur une vaste échelle dans plusieurs centres</a:t>
                      </a:r>
                      <a:endParaRPr lang="fr-CA" sz="900" noProof="0" dirty="0"/>
                    </a:p>
                  </a:txBody>
                  <a:tcPr/>
                </a:tc>
              </a:tr>
              <a:tr h="0">
                <a:tc>
                  <a:txBody>
                    <a:bodyPr/>
                    <a:lstStyle/>
                    <a:p>
                      <a:r>
                        <a:rPr lang="fr-CA" sz="900" noProof="0" dirty="0" smtClean="0"/>
                        <a:t>Preuve d´efficacité et d´innocuité d´une administration prolongée du médicament</a:t>
                      </a:r>
                      <a:endParaRPr lang="fr-CA" sz="900" noProof="0" dirty="0"/>
                    </a:p>
                  </a:txBody>
                  <a:tcPr/>
                </a:tc>
              </a:tr>
              <a:tr h="0">
                <a:tc>
                  <a:txBody>
                    <a:bodyPr/>
                    <a:lstStyle/>
                    <a:p>
                      <a:r>
                        <a:rPr lang="fr-CA" sz="900" noProof="0" dirty="0" smtClean="0"/>
                        <a:t>Démonstration des bienfaits thérapeutiques lorsqu´il y en a</a:t>
                      </a:r>
                      <a:endParaRPr lang="fr-CA" sz="900" noProof="0" dirty="0"/>
                    </a:p>
                  </a:txBody>
                  <a:tcPr/>
                </a:tc>
              </a:tr>
              <a:tr h="0">
                <a:tc>
                  <a:txBody>
                    <a:bodyPr/>
                    <a:lstStyle/>
                    <a:p>
                      <a:r>
                        <a:rPr lang="fr-CA" sz="900" noProof="0" dirty="0" smtClean="0"/>
                        <a:t>Description de toute interaction avec des médicaments administrés en concomitance</a:t>
                      </a:r>
                      <a:endParaRPr lang="fr-CA" sz="900" noProof="0" dirty="0"/>
                    </a:p>
                  </a:txBody>
                  <a:tcPr/>
                </a:tc>
              </a:tr>
              <a:tr h="0">
                <a:tc>
                  <a:txBody>
                    <a:bodyPr/>
                    <a:lstStyle/>
                    <a:p>
                      <a:r>
                        <a:rPr lang="fr-CA" sz="900" noProof="0" dirty="0" smtClean="0"/>
                        <a:t>Toxicité chronique (lorsque nécessaire)</a:t>
                      </a:r>
                      <a:endParaRPr lang="fr-CA" sz="900" noProof="0" dirty="0"/>
                    </a:p>
                  </a:txBody>
                  <a:tcPr/>
                </a:tc>
              </a:tr>
            </a:tbl>
          </a:graphicData>
        </a:graphic>
      </p:graphicFrame>
      <p:sp>
        <p:nvSpPr>
          <p:cNvPr id="11" name="Content Placeholder 2"/>
          <p:cNvSpPr txBox="1">
            <a:spLocks/>
          </p:cNvSpPr>
          <p:nvPr/>
        </p:nvSpPr>
        <p:spPr bwMode="auto">
          <a:xfrm>
            <a:off x="1027057" y="5486400"/>
            <a:ext cx="5297543" cy="6480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a:buNone/>
            </a:pPr>
            <a:r>
              <a:rPr lang="fr-CA" sz="1450" b="0" kern="0" dirty="0" smtClean="0"/>
              <a:t>Autre R-D admissible : </a:t>
            </a:r>
            <a:r>
              <a:rPr lang="fr-CA" sz="1450" b="0" dirty="0" smtClean="0"/>
              <a:t>dépenses de recherche-développement admissibles qui ne peuvent être classées dans aucune des catégories précédentes.</a:t>
            </a:r>
            <a:endParaRPr lang="fr-CA" sz="1450" b="0" kern="0" dirty="0"/>
          </a:p>
        </p:txBody>
      </p:sp>
    </p:spTree>
    <p:extLst>
      <p:ext uri="{BB962C8B-B14F-4D97-AF65-F5344CB8AC3E}">
        <p14:creationId xmlns:p14="http://schemas.microsoft.com/office/powerpoint/2010/main" val="924421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a:t>Comment le remplir? (suite)</a:t>
            </a:r>
            <a:endParaRPr lang="en-CA" dirty="0"/>
          </a:p>
        </p:txBody>
      </p:sp>
      <p:sp>
        <p:nvSpPr>
          <p:cNvPr id="3" name="Content Placeholder 2"/>
          <p:cNvSpPr>
            <a:spLocks noGrp="1"/>
          </p:cNvSpPr>
          <p:nvPr>
            <p:ph idx="1"/>
          </p:nvPr>
        </p:nvSpPr>
        <p:spPr>
          <a:xfrm>
            <a:off x="1035002" y="2708920"/>
            <a:ext cx="7880398" cy="3387080"/>
          </a:xfrm>
        </p:spPr>
        <p:txBody>
          <a:bodyPr/>
          <a:lstStyle/>
          <a:p>
            <a:pPr marL="0" indent="0">
              <a:buNone/>
            </a:pPr>
            <a:r>
              <a:rPr lang="fr-CA" sz="2000" b="0" dirty="0" smtClean="0"/>
              <a:t>Section 9 </a:t>
            </a:r>
            <a:r>
              <a:rPr lang="fr-CA" sz="2000" b="0" dirty="0"/>
              <a:t>– Provenance du financement de la R-D</a:t>
            </a:r>
            <a:endParaRPr lang="fr-CA" sz="2000" b="0" dirty="0" smtClean="0"/>
          </a:p>
          <a:p>
            <a:pPr lvl="1">
              <a:buFont typeface="Arial" panose="020B0604020202020204" pitchFamily="34" charset="0"/>
              <a:buChar char="•"/>
            </a:pPr>
            <a:r>
              <a:rPr lang="fr-CA" sz="1600" dirty="0"/>
              <a:t>Financement par le </a:t>
            </a:r>
            <a:r>
              <a:rPr lang="fr-CA" sz="1600" dirty="0" smtClean="0"/>
              <a:t>breveté –financement </a:t>
            </a:r>
            <a:r>
              <a:rPr lang="fr-CA" sz="1600" dirty="0"/>
              <a:t>assuré par la société qui détient le </a:t>
            </a:r>
            <a:r>
              <a:rPr lang="fr-CA" sz="1600" dirty="0" smtClean="0"/>
              <a:t>brevet (ne </a:t>
            </a:r>
            <a:r>
              <a:rPr lang="fr-CA" sz="1600" dirty="0"/>
              <a:t>doit pas comprendre les fonds fournis par la société mère ou par une filiale si la société mère et (ou) la filiale sont des entités corporatives distinctes de plein </a:t>
            </a:r>
            <a:r>
              <a:rPr lang="fr-CA" sz="1600" dirty="0" smtClean="0"/>
              <a:t>droit</a:t>
            </a:r>
            <a:r>
              <a:rPr lang="fr-CA" sz="1600" dirty="0"/>
              <a:t> (voir </a:t>
            </a:r>
            <a:r>
              <a:rPr lang="fr-CA" sz="1600" dirty="0" smtClean="0"/>
              <a:t>« Entité </a:t>
            </a:r>
            <a:r>
              <a:rPr lang="fr-CA" sz="1600" dirty="0"/>
              <a:t>liée au </a:t>
            </a:r>
            <a:r>
              <a:rPr lang="fr-CA" sz="1600" dirty="0" smtClean="0"/>
              <a:t>breveté »).</a:t>
            </a:r>
          </a:p>
          <a:p>
            <a:pPr lvl="1">
              <a:buFont typeface="Arial" panose="020B0604020202020204" pitchFamily="34" charset="0"/>
              <a:buChar char="•"/>
            </a:pPr>
            <a:r>
              <a:rPr lang="fr-CA" sz="1600" dirty="0"/>
              <a:t>Entité sans lien avec le </a:t>
            </a:r>
            <a:r>
              <a:rPr lang="fr-CA" sz="1600" dirty="0" smtClean="0"/>
              <a:t>breveté – </a:t>
            </a:r>
            <a:r>
              <a:rPr lang="fr-CA" sz="1600" dirty="0"/>
              <a:t>une personne, une société ou autre personne morale aucunement apparentée avec le breveté. En cas de doute, vous devez vous référer à la définition de </a:t>
            </a:r>
            <a:r>
              <a:rPr lang="fr-CA" sz="1600" dirty="0" smtClean="0"/>
              <a:t>l’expression </a:t>
            </a:r>
            <a:r>
              <a:rPr lang="fr-CA" sz="1600" dirty="0"/>
              <a:t>« lien de dépendance » donnée dans la </a:t>
            </a:r>
            <a:r>
              <a:rPr lang="fr-CA" sz="1600" i="1" dirty="0"/>
              <a:t>Loi de </a:t>
            </a:r>
            <a:r>
              <a:rPr lang="fr-CA" sz="1600" i="1" dirty="0" smtClean="0"/>
              <a:t>l’impôt </a:t>
            </a:r>
            <a:r>
              <a:rPr lang="fr-CA" sz="1600" i="1" dirty="0"/>
              <a:t>sur le </a:t>
            </a:r>
            <a:r>
              <a:rPr lang="fr-CA" sz="1600" i="1" dirty="0" smtClean="0"/>
              <a:t>revenu</a:t>
            </a:r>
            <a:r>
              <a:rPr lang="fr-CA" sz="1600" dirty="0" smtClean="0"/>
              <a:t>.</a:t>
            </a:r>
          </a:p>
          <a:p>
            <a:pPr lvl="1">
              <a:buFont typeface="Arial" panose="020B0604020202020204" pitchFamily="34" charset="0"/>
              <a:buChar char="•"/>
            </a:pPr>
            <a:r>
              <a:rPr lang="fr-CA" sz="1600" dirty="0"/>
              <a:t>Entité liée au </a:t>
            </a:r>
            <a:r>
              <a:rPr lang="fr-CA" sz="1600" dirty="0" smtClean="0"/>
              <a:t>breveté – filiales, sociétés mères, etc.</a:t>
            </a:r>
          </a:p>
          <a:p>
            <a:pPr lvl="1">
              <a:buFont typeface="Arial" panose="020B0604020202020204" pitchFamily="34" charset="0"/>
              <a:buChar char="•"/>
            </a:pPr>
            <a:r>
              <a:rPr lang="fr-CA" sz="1600" dirty="0"/>
              <a:t>Gouvernement fédéral – </a:t>
            </a:r>
            <a:r>
              <a:rPr lang="fr-CA" sz="1600" dirty="0" smtClean="0"/>
              <a:t>notamment : </a:t>
            </a:r>
            <a:r>
              <a:rPr lang="fr-CA" sz="1600" dirty="0"/>
              <a:t>toute aide financière versée  </a:t>
            </a:r>
            <a:r>
              <a:rPr lang="fr-CA" sz="1600" dirty="0" smtClean="0"/>
              <a:t>en vertu de </a:t>
            </a:r>
            <a:r>
              <a:rPr lang="fr-CA" sz="1600" dirty="0"/>
              <a:t>la </a:t>
            </a:r>
            <a:r>
              <a:rPr lang="fr-CA" sz="1600" i="1" dirty="0"/>
              <a:t>Loi portant sur </a:t>
            </a:r>
            <a:r>
              <a:rPr lang="fr-CA" sz="1600" i="1" dirty="0" smtClean="0"/>
              <a:t>l’affectation </a:t>
            </a:r>
            <a:r>
              <a:rPr lang="fr-CA" sz="1600" i="1" dirty="0"/>
              <a:t>de crédits </a:t>
            </a:r>
            <a:r>
              <a:rPr lang="fr-CA" sz="1600" dirty="0"/>
              <a:t>pour les dépenses de RS-DE</a:t>
            </a:r>
            <a:r>
              <a:rPr lang="fr-CA" sz="1600" dirty="0" smtClean="0"/>
              <a:t>, les bourses, </a:t>
            </a:r>
            <a:r>
              <a:rPr lang="fr-CA" sz="1600" dirty="0"/>
              <a:t>les </a:t>
            </a:r>
            <a:r>
              <a:rPr lang="fr-CA" sz="1600" dirty="0" smtClean="0"/>
              <a:t>subventions et </a:t>
            </a:r>
            <a:r>
              <a:rPr lang="fr-CA" sz="1600" dirty="0"/>
              <a:t>les remboursements </a:t>
            </a:r>
            <a:r>
              <a:rPr lang="fr-CA" sz="1600" dirty="0" smtClean="0"/>
              <a:t>de </a:t>
            </a:r>
            <a:r>
              <a:rPr lang="fr-CA" sz="1600" dirty="0"/>
              <a:t>prêts à remboursement conditionnel </a:t>
            </a:r>
            <a:r>
              <a:rPr lang="fr-CA" sz="1600" dirty="0" smtClean="0"/>
              <a:t>(moins le montant remboursé au gouvernement fédéral au courant de l’année).</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19</a:t>
            </a:fld>
            <a:endParaRPr lang="en-US">
              <a:solidFill>
                <a:srgbClr val="003366"/>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19200"/>
            <a:ext cx="424815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146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07096"/>
            <a:ext cx="7848600" cy="5105400"/>
          </a:xfrm>
        </p:spPr>
        <p:txBody>
          <a:bodyPr/>
          <a:lstStyle/>
          <a:p>
            <a:r>
              <a:rPr lang="fr-CA" dirty="0" smtClean="0">
                <a:solidFill>
                  <a:schemeClr val="accent4">
                    <a:lumMod val="90000"/>
                    <a:lumOff val="10000"/>
                  </a:schemeClr>
                </a:solidFill>
              </a:rPr>
              <a:t>Tanya </a:t>
            </a:r>
            <a:r>
              <a:rPr lang="fr-CA" dirty="0" err="1" smtClean="0">
                <a:solidFill>
                  <a:schemeClr val="accent4">
                    <a:lumMod val="90000"/>
                    <a:lumOff val="10000"/>
                  </a:schemeClr>
                </a:solidFill>
              </a:rPr>
              <a:t>Potashnik</a:t>
            </a:r>
            <a:r>
              <a:rPr lang="fr-CA" dirty="0" smtClean="0">
                <a:solidFill>
                  <a:schemeClr val="accent4">
                    <a:lumMod val="90000"/>
                    <a:lumOff val="10000"/>
                  </a:schemeClr>
                </a:solidFill>
              </a:rPr>
              <a:t>, Directrice, Politiques et analyse économique</a:t>
            </a:r>
          </a:p>
          <a:p>
            <a:endParaRPr lang="fr-CA" dirty="0" smtClean="0">
              <a:solidFill>
                <a:schemeClr val="accent4">
                  <a:lumMod val="90000"/>
                  <a:lumOff val="10000"/>
                </a:schemeClr>
              </a:solidFill>
            </a:endParaRPr>
          </a:p>
          <a:p>
            <a:r>
              <a:rPr lang="fr-CA" dirty="0" smtClean="0">
                <a:solidFill>
                  <a:schemeClr val="accent4">
                    <a:lumMod val="90000"/>
                    <a:lumOff val="10000"/>
                  </a:schemeClr>
                </a:solidFill>
              </a:rPr>
              <a:t>Jeff </a:t>
            </a:r>
            <a:r>
              <a:rPr lang="fr-CA" dirty="0" err="1" smtClean="0">
                <a:solidFill>
                  <a:schemeClr val="accent4">
                    <a:lumMod val="90000"/>
                    <a:lumOff val="10000"/>
                  </a:schemeClr>
                </a:solidFill>
              </a:rPr>
              <a:t>Biggs</a:t>
            </a:r>
            <a:r>
              <a:rPr lang="fr-CA" dirty="0" smtClean="0">
                <a:solidFill>
                  <a:schemeClr val="accent4">
                    <a:lumMod val="90000"/>
                    <a:lumOff val="10000"/>
                  </a:schemeClr>
                </a:solidFill>
              </a:rPr>
              <a:t>, Gestionnaire, Élaboration des politiques</a:t>
            </a:r>
          </a:p>
          <a:p>
            <a:endParaRPr lang="fr-CA" dirty="0" smtClean="0">
              <a:solidFill>
                <a:schemeClr val="accent4">
                  <a:lumMod val="90000"/>
                  <a:lumOff val="10000"/>
                </a:schemeClr>
              </a:solidFill>
            </a:endParaRPr>
          </a:p>
          <a:p>
            <a:r>
              <a:rPr lang="fr-CA" dirty="0" err="1" smtClean="0">
                <a:solidFill>
                  <a:schemeClr val="accent4">
                    <a:lumMod val="90000"/>
                    <a:lumOff val="10000"/>
                  </a:schemeClr>
                </a:solidFill>
              </a:rPr>
              <a:t>Joel</a:t>
            </a:r>
            <a:r>
              <a:rPr lang="fr-CA" dirty="0" smtClean="0">
                <a:solidFill>
                  <a:schemeClr val="accent4">
                    <a:lumMod val="90000"/>
                    <a:lumOff val="10000"/>
                  </a:schemeClr>
                </a:solidFill>
              </a:rPr>
              <a:t> Weber, Agent principal de réglementation</a:t>
            </a:r>
          </a:p>
          <a:p>
            <a:endParaRPr lang="fr-CA" dirty="0" smtClean="0">
              <a:solidFill>
                <a:schemeClr val="accent4">
                  <a:lumMod val="90000"/>
                  <a:lumOff val="10000"/>
                </a:schemeClr>
              </a:solidFill>
            </a:endParaRPr>
          </a:p>
          <a:p>
            <a:r>
              <a:rPr lang="fr-CA" dirty="0" smtClean="0">
                <a:solidFill>
                  <a:schemeClr val="accent4">
                    <a:lumMod val="90000"/>
                    <a:lumOff val="10000"/>
                  </a:schemeClr>
                </a:solidFill>
              </a:rPr>
              <a:t>John Cook, Agent principal de réglementation (Montréal) </a:t>
            </a:r>
          </a:p>
          <a:p>
            <a:endParaRPr lang="fr-CA" dirty="0" smtClean="0">
              <a:solidFill>
                <a:schemeClr val="accent4">
                  <a:lumMod val="90000"/>
                  <a:lumOff val="10000"/>
                </a:schemeClr>
              </a:solidFill>
            </a:endParaRPr>
          </a:p>
          <a:p>
            <a:r>
              <a:rPr lang="fr-CA" dirty="0" smtClean="0">
                <a:solidFill>
                  <a:schemeClr val="accent4">
                    <a:lumMod val="90000"/>
                    <a:lumOff val="10000"/>
                  </a:schemeClr>
                </a:solidFill>
              </a:rPr>
              <a:t>Kirk Stanley, Agent principal de réglementation (Toronto)</a:t>
            </a:r>
            <a:endParaRPr lang="fr-CA" dirty="0">
              <a:solidFill>
                <a:schemeClr val="accent4">
                  <a:lumMod val="90000"/>
                  <a:lumOff val="10000"/>
                </a:schemeClr>
              </a:solidFill>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a:t>
            </a:fld>
            <a:endParaRPr lang="en-US">
              <a:solidFill>
                <a:srgbClr val="003366"/>
              </a:solidFill>
            </a:endParaRPr>
          </a:p>
        </p:txBody>
      </p:sp>
      <p:sp>
        <p:nvSpPr>
          <p:cNvPr id="2" name="TextBox 1"/>
          <p:cNvSpPr txBox="1"/>
          <p:nvPr/>
        </p:nvSpPr>
        <p:spPr>
          <a:xfrm>
            <a:off x="1524000" y="387373"/>
            <a:ext cx="6553200" cy="707886"/>
          </a:xfrm>
          <a:prstGeom prst="rect">
            <a:avLst/>
          </a:prstGeom>
          <a:noFill/>
        </p:spPr>
        <p:txBody>
          <a:bodyPr wrap="square" rtlCol="0">
            <a:spAutoFit/>
          </a:bodyPr>
          <a:lstStyle/>
          <a:p>
            <a:pPr algn="ctr"/>
            <a:r>
              <a:rPr lang="fr-CA" sz="4000" b="1" u="sng" dirty="0" smtClean="0"/>
              <a:t>Participants du CEPMB</a:t>
            </a:r>
            <a:endParaRPr lang="fr-CA" sz="4000" b="1" u="sng" dirty="0"/>
          </a:p>
        </p:txBody>
      </p:sp>
    </p:spTree>
    <p:extLst>
      <p:ext uri="{BB962C8B-B14F-4D97-AF65-F5344CB8AC3E}">
        <p14:creationId xmlns:p14="http://schemas.microsoft.com/office/powerpoint/2010/main" val="2953458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a:t>Comment le remplir? (suite)</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20</a:t>
            </a:fld>
            <a:endParaRPr lang="en-US">
              <a:solidFill>
                <a:srgbClr val="003366"/>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8062141"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6862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smtClean="0"/>
              <a:t>Rapprochement des dépenses</a:t>
            </a:r>
            <a:endParaRPr lang="fr-CA" dirty="0"/>
          </a:p>
        </p:txBody>
      </p:sp>
      <p:sp>
        <p:nvSpPr>
          <p:cNvPr id="3" name="Content Placeholder 2"/>
          <p:cNvSpPr>
            <a:spLocks noGrp="1"/>
          </p:cNvSpPr>
          <p:nvPr>
            <p:ph idx="1"/>
          </p:nvPr>
        </p:nvSpPr>
        <p:spPr>
          <a:xfrm>
            <a:off x="1035002" y="1268760"/>
            <a:ext cx="8108998" cy="4114800"/>
          </a:xfrm>
        </p:spPr>
        <p:txBody>
          <a:bodyPr/>
          <a:lstStyle/>
          <a:p>
            <a:pPr marL="0" indent="0">
              <a:buNone/>
            </a:pPr>
            <a:r>
              <a:rPr lang="fr-CA" b="0" dirty="0" smtClean="0"/>
              <a:t>L’erreur la plus courante dans la présentation du formulaire 3 est le défaut de rapprocher certaines sections :</a:t>
            </a:r>
          </a:p>
          <a:p>
            <a:pPr marL="0" indent="0">
              <a:buNone/>
            </a:pPr>
            <a:endParaRPr lang="fr-CA" b="0" dirty="0" smtClean="0"/>
          </a:p>
          <a:p>
            <a:pPr marL="0" indent="0">
              <a:buNone/>
            </a:pPr>
            <a:r>
              <a:rPr lang="fr-CA" dirty="0" smtClean="0"/>
              <a:t>	section 5 = section 7 + section 8 (total)</a:t>
            </a:r>
          </a:p>
          <a:p>
            <a:pPr marL="0" indent="0">
              <a:buNone/>
            </a:pPr>
            <a:r>
              <a:rPr lang="fr-CA" dirty="0" smtClean="0"/>
              <a:t>	section 5 = section 10</a:t>
            </a:r>
          </a:p>
          <a:p>
            <a:pPr marL="0" indent="0">
              <a:buNone/>
            </a:pPr>
            <a:r>
              <a:rPr lang="fr-CA" dirty="0" smtClean="0"/>
              <a:t>	section 9 = section 5 + section 6 (équipement seulement)</a:t>
            </a:r>
          </a:p>
          <a:p>
            <a:pPr marL="0" indent="0">
              <a:buNone/>
            </a:pPr>
            <a:r>
              <a:rPr lang="fr-CA" dirty="0" smtClean="0"/>
              <a:t>	section 7 + section 8 = section 10 (chaque colonne)</a:t>
            </a:r>
          </a:p>
          <a:p>
            <a:pPr marL="0" indent="0">
              <a:buNone/>
            </a:pPr>
            <a:r>
              <a:rPr lang="fr-CA" b="0" dirty="0" smtClean="0"/>
              <a:t>	</a:t>
            </a:r>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21</a:t>
            </a:fld>
            <a:endParaRPr lang="en-US">
              <a:solidFill>
                <a:srgbClr val="003366"/>
              </a:solidFill>
            </a:endParaRPr>
          </a:p>
        </p:txBody>
      </p:sp>
    </p:spTree>
    <p:extLst>
      <p:ext uri="{BB962C8B-B14F-4D97-AF65-F5344CB8AC3E}">
        <p14:creationId xmlns:p14="http://schemas.microsoft.com/office/powerpoint/2010/main" val="4094191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smtClean="0"/>
              <a:t>Foire aux questions</a:t>
            </a:r>
            <a:endParaRPr lang="fr-CA" dirty="0"/>
          </a:p>
        </p:txBody>
      </p:sp>
      <p:sp>
        <p:nvSpPr>
          <p:cNvPr id="3" name="Content Placeholder 2"/>
          <p:cNvSpPr>
            <a:spLocks noGrp="1"/>
          </p:cNvSpPr>
          <p:nvPr>
            <p:ph idx="1"/>
          </p:nvPr>
        </p:nvSpPr>
        <p:spPr>
          <a:xfrm>
            <a:off x="1035002" y="1268760"/>
            <a:ext cx="8108998" cy="4968552"/>
          </a:xfrm>
        </p:spPr>
        <p:txBody>
          <a:bodyPr/>
          <a:lstStyle/>
          <a:p>
            <a:pPr marL="0" indent="0">
              <a:buNone/>
            </a:pPr>
            <a:r>
              <a:rPr lang="fr-CA" sz="1450" b="0" dirty="0" smtClean="0"/>
              <a:t>Quelle est la date de dépôt?</a:t>
            </a:r>
          </a:p>
          <a:p>
            <a:pPr marL="0" indent="0" algn="r">
              <a:buNone/>
            </a:pPr>
            <a:r>
              <a:rPr lang="fr-CA" sz="1450" b="0" i="1" dirty="0" smtClean="0"/>
              <a:t>Le 1</a:t>
            </a:r>
            <a:r>
              <a:rPr lang="fr-CA" sz="1450" b="0" i="1" baseline="30000" dirty="0" smtClean="0"/>
              <a:t>er</a:t>
            </a:r>
            <a:r>
              <a:rPr lang="fr-CA" sz="1450" b="0" i="1" dirty="0" smtClean="0"/>
              <a:t> mars.</a:t>
            </a:r>
          </a:p>
          <a:p>
            <a:pPr marL="0" indent="0">
              <a:buNone/>
            </a:pPr>
            <a:r>
              <a:rPr lang="fr-CA" sz="1450" b="0" dirty="0" smtClean="0"/>
              <a:t>Recevrons-nous des rappels concernant la date de dépôt?</a:t>
            </a:r>
          </a:p>
          <a:p>
            <a:pPr marL="0" indent="0" algn="r">
              <a:buNone/>
            </a:pPr>
            <a:r>
              <a:rPr lang="fr-CA" sz="1450" b="0" dirty="0" smtClean="0"/>
              <a:t>     </a:t>
            </a:r>
            <a:r>
              <a:rPr lang="fr-CA" sz="1450" b="0" i="1" dirty="0" smtClean="0"/>
              <a:t>Oui, le premier rappel sera publié dans La Nouvelle de janvier. Le deuxième rappel sera envoyé par courriel à la mi-février</a:t>
            </a:r>
            <a:r>
              <a:rPr lang="fr-CA" sz="1450" b="0" dirty="0" smtClean="0"/>
              <a:t>.</a:t>
            </a:r>
          </a:p>
          <a:p>
            <a:pPr marL="0" indent="0">
              <a:buNone/>
            </a:pPr>
            <a:r>
              <a:rPr lang="fr-CA" sz="1450" b="0" dirty="0" smtClean="0"/>
              <a:t>Qu’arrivera-t-il si je ne produis pas mes rapports avant la date d’échéance?</a:t>
            </a:r>
          </a:p>
          <a:p>
            <a:pPr marL="0" indent="0" algn="r">
              <a:buNone/>
            </a:pPr>
            <a:r>
              <a:rPr lang="fr-CA" sz="1450" b="0" i="1" dirty="0" smtClean="0"/>
              <a:t>     Vous recevrez un rappel par écrit et un délai de sept (7) jours supplémentaires. À défaut de respecter ce délai, le personnel du Conseil demandera au Conseil d’émettre une ordonnance en vertu de l’article 88 exigeant le dépôt des renseignements demandés. Cette ordonnance fera l’objet d’un rapport dans nos publications et sur notre site Web.</a:t>
            </a:r>
          </a:p>
          <a:p>
            <a:pPr marL="0" indent="0">
              <a:buNone/>
            </a:pPr>
            <a:r>
              <a:rPr lang="fr-CA" sz="1450" b="0" dirty="0" smtClean="0"/>
              <a:t>En quoi consiste une ordonnance du Conseil, et selon quelles modalité en recevrait-je une?</a:t>
            </a:r>
          </a:p>
          <a:p>
            <a:pPr marL="0" indent="0" algn="r">
              <a:buNone/>
            </a:pPr>
            <a:r>
              <a:rPr lang="fr-CA" sz="1450" b="0" i="1" dirty="0" smtClean="0"/>
              <a:t>Voir ci-dessus.</a:t>
            </a:r>
          </a:p>
          <a:p>
            <a:pPr marL="0" indent="0">
              <a:buNone/>
            </a:pPr>
            <a:r>
              <a:rPr lang="fr-CA" sz="1450" b="0" dirty="0" smtClean="0"/>
              <a:t>Puis-je obtenir une prolongation du délai?</a:t>
            </a:r>
          </a:p>
          <a:p>
            <a:pPr marL="0" indent="0" algn="r">
              <a:buNone/>
            </a:pPr>
            <a:r>
              <a:rPr lang="fr-CA" sz="1450" b="0" i="1" dirty="0" smtClean="0"/>
              <a:t>Il est impossible de modifier la date d’échéance du 1</a:t>
            </a:r>
            <a:r>
              <a:rPr lang="fr-CA" sz="1450" b="0" i="1" baseline="30000" dirty="0" smtClean="0"/>
              <a:t>er</a:t>
            </a:r>
            <a:r>
              <a:rPr lang="fr-CA" sz="1450" b="0" i="1" dirty="0" smtClean="0"/>
              <a:t> mars .</a:t>
            </a:r>
          </a:p>
          <a:p>
            <a:pPr marL="0" indent="0">
              <a:buNone/>
            </a:pPr>
            <a:r>
              <a:rPr lang="fr-CA" sz="1450" b="0" dirty="0" smtClean="0"/>
              <a:t>Comment déterminer qui est membre ou non membre de </a:t>
            </a:r>
            <a:r>
              <a:rPr lang="fr-CA" sz="1450" b="0" dirty="0" err="1" smtClean="0"/>
              <a:t>Rx&amp;D</a:t>
            </a:r>
            <a:r>
              <a:rPr lang="fr-CA" sz="1450" b="0" dirty="0" smtClean="0"/>
              <a:t>?</a:t>
            </a:r>
          </a:p>
          <a:p>
            <a:pPr marL="0" indent="0" algn="r">
              <a:buNone/>
            </a:pPr>
            <a:r>
              <a:rPr lang="fr-CA" sz="1450" b="0" i="1" dirty="0"/>
              <a:t>En fonction de la liste des membres en date du 31 décembre sur le site Web de </a:t>
            </a:r>
            <a:r>
              <a:rPr lang="fr-CA" sz="1450" b="0" i="1" dirty="0" err="1"/>
              <a:t>Rx&amp;D</a:t>
            </a:r>
            <a:r>
              <a:rPr lang="fr-CA" sz="1450" b="0" i="1" dirty="0"/>
              <a:t>.</a:t>
            </a:r>
          </a:p>
          <a:p>
            <a:pPr marL="0" indent="0">
              <a:buNone/>
            </a:pPr>
            <a:r>
              <a:rPr lang="fr-CA" sz="1450" b="0" dirty="0" smtClean="0"/>
              <a:t>Qui peut signer?</a:t>
            </a:r>
          </a:p>
          <a:p>
            <a:pPr marL="0" indent="0" algn="r">
              <a:buNone/>
            </a:pPr>
            <a:r>
              <a:rPr lang="fr-CA" sz="1450" b="0" i="1" dirty="0" smtClean="0"/>
              <a:t>Tout représentant de l’entreprise autorisé qui possède les connaissances appropriées quant aux renseignements sur le formulaire. En général, c’est le Dirigeant principal des finances.</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22</a:t>
            </a:fld>
            <a:endParaRPr lang="en-US">
              <a:solidFill>
                <a:srgbClr val="003366"/>
              </a:solidFill>
            </a:endParaRPr>
          </a:p>
        </p:txBody>
      </p:sp>
    </p:spTree>
    <p:extLst>
      <p:ext uri="{BB962C8B-B14F-4D97-AF65-F5344CB8AC3E}">
        <p14:creationId xmlns:p14="http://schemas.microsoft.com/office/powerpoint/2010/main" val="2655999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47800" y="4648200"/>
            <a:ext cx="7467600" cy="1371600"/>
          </a:xfrm>
        </p:spPr>
        <p:txBody>
          <a:bodyPr lIns="0" tIns="0" rIns="0" bIns="0"/>
          <a:lstStyle/>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lvl="0"/>
            <a:endParaRPr lang="fr-CA" sz="2400" b="1" dirty="0" smtClean="0"/>
          </a:p>
          <a:p>
            <a:pPr lvl="0"/>
            <a:r>
              <a:rPr lang="fr-CA" sz="2400" b="1" dirty="0" smtClean="0">
                <a:solidFill>
                  <a:schemeClr val="tx1">
                    <a:lumMod val="60000"/>
                    <a:lumOff val="40000"/>
                  </a:schemeClr>
                </a:solidFill>
              </a:rPr>
              <a:t>Tanya </a:t>
            </a:r>
            <a:r>
              <a:rPr lang="fr-CA" sz="2400" b="1" dirty="0" err="1" smtClean="0">
                <a:solidFill>
                  <a:schemeClr val="tx1">
                    <a:lumMod val="60000"/>
                    <a:lumOff val="40000"/>
                  </a:schemeClr>
                </a:solidFill>
              </a:rPr>
              <a:t>Potashnik</a:t>
            </a:r>
            <a:r>
              <a:rPr lang="fr-CA" sz="2400" b="1" dirty="0" smtClean="0">
                <a:solidFill>
                  <a:schemeClr val="tx1">
                    <a:lumMod val="60000"/>
                    <a:lumOff val="40000"/>
                  </a:schemeClr>
                </a:solidFill>
              </a:rPr>
              <a:t>, Directrice, Politiques et analyse économique</a:t>
            </a:r>
            <a:br>
              <a:rPr lang="fr-CA" sz="2400" b="1" dirty="0" smtClean="0">
                <a:solidFill>
                  <a:schemeClr val="tx1">
                    <a:lumMod val="60000"/>
                    <a:lumOff val="40000"/>
                  </a:schemeClr>
                </a:solidFill>
              </a:rPr>
            </a:br>
            <a:endParaRPr lang="fr-CA" sz="2000" dirty="0" smtClean="0"/>
          </a:p>
        </p:txBody>
      </p:sp>
      <p:sp>
        <p:nvSpPr>
          <p:cNvPr id="15362" name="AutoShape 2"/>
          <p:cNvSpPr>
            <a:spLocks noGrp="1" noChangeArrowheads="1"/>
          </p:cNvSpPr>
          <p:nvPr>
            <p:ph type="ctrTitle" sz="quarter"/>
          </p:nvPr>
        </p:nvSpPr>
        <p:spPr>
          <a:xfrm>
            <a:off x="1295400" y="2819400"/>
            <a:ext cx="7467600" cy="1660525"/>
          </a:xfrm>
        </p:spPr>
        <p:txBody>
          <a:bodyPr anchor="ctr"/>
          <a:lstStyle/>
          <a:p>
            <a:pPr algn="ctr"/>
            <a:r>
              <a:rPr lang="fr-CA" sz="3600" dirty="0" smtClean="0">
                <a:solidFill>
                  <a:schemeClr val="tx1"/>
                </a:solidFill>
              </a:rPr>
              <a:t>Conseil d’examen du prix des médicaments brevetés</a:t>
            </a:r>
            <a:br>
              <a:rPr lang="fr-CA" sz="3600" dirty="0" smtClean="0">
                <a:solidFill>
                  <a:schemeClr val="tx1"/>
                </a:solidFill>
              </a:rPr>
            </a:br>
            <a:r>
              <a:rPr lang="fr-CA" sz="3600" dirty="0" smtClean="0">
                <a:solidFill>
                  <a:schemeClr val="tx1"/>
                </a:solidFill>
              </a:rPr>
              <a:t/>
            </a:r>
            <a:br>
              <a:rPr lang="fr-CA" sz="3600" dirty="0" smtClean="0">
                <a:solidFill>
                  <a:schemeClr val="tx1"/>
                </a:solidFill>
              </a:rPr>
            </a:br>
            <a:r>
              <a:rPr lang="fr-CA" sz="3600" dirty="0" smtClean="0">
                <a:solidFill>
                  <a:schemeClr val="tx1"/>
                </a:solidFill>
              </a:rPr>
              <a:t>Nouvelle politique en matière des sources de prix étrangers</a:t>
            </a:r>
            <a:endParaRPr lang="fr-CA" sz="3600" i="1" dirty="0" smtClean="0">
              <a:solidFill>
                <a:schemeClr val="tx1"/>
              </a:solidFill>
            </a:endParaRPr>
          </a:p>
        </p:txBody>
      </p:sp>
    </p:spTree>
    <p:extLst>
      <p:ext uri="{BB962C8B-B14F-4D97-AF65-F5344CB8AC3E}">
        <p14:creationId xmlns:p14="http://schemas.microsoft.com/office/powerpoint/2010/main" val="3786184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76672"/>
            <a:ext cx="7848600" cy="792088"/>
          </a:xfrm>
        </p:spPr>
        <p:txBody>
          <a:bodyPr/>
          <a:lstStyle/>
          <a:p>
            <a:r>
              <a:rPr lang="fr-CA" dirty="0" smtClean="0"/>
              <a:t>Objectif </a:t>
            </a:r>
            <a:endParaRPr lang="fr-CA" dirty="0"/>
          </a:p>
        </p:txBody>
      </p:sp>
      <p:sp>
        <p:nvSpPr>
          <p:cNvPr id="3" name="Content Placeholder 2"/>
          <p:cNvSpPr>
            <a:spLocks noGrp="1"/>
          </p:cNvSpPr>
          <p:nvPr>
            <p:ph idx="1"/>
          </p:nvPr>
        </p:nvSpPr>
        <p:spPr>
          <a:xfrm>
            <a:off x="1066800" y="1268760"/>
            <a:ext cx="7848600" cy="5292824"/>
          </a:xfrm>
        </p:spPr>
        <p:txBody>
          <a:bodyPr/>
          <a:lstStyle/>
          <a:p>
            <a:r>
              <a:rPr lang="fr-CA" b="0" dirty="0"/>
              <a:t>L</a:t>
            </a:r>
            <a:r>
              <a:rPr lang="fr-CA" b="0" dirty="0" smtClean="0"/>
              <a:t>e CEPMB recherche toujours des moyens de contribuer à la durabilité des dépenses en soins de santé au Canada par l’entremise d’un </a:t>
            </a:r>
            <a:r>
              <a:rPr lang="fr-CA" b="0" dirty="0"/>
              <a:t>cadre moderne et </a:t>
            </a:r>
            <a:r>
              <a:rPr lang="fr-CA" b="0" dirty="0" smtClean="0"/>
              <a:t>progressif de réglementation des prix des médicaments brevetés.</a:t>
            </a:r>
          </a:p>
          <a:p>
            <a:endParaRPr lang="fr-CA" b="0" dirty="0" smtClean="0"/>
          </a:p>
          <a:p>
            <a:r>
              <a:rPr lang="fr-CA" b="0" dirty="0" smtClean="0"/>
              <a:t>À cette fin, le CEPMB envisage de mettre en œuvre un processus plus transparent et prévisible selon lequel le personnel du Conseil peut approuver ou rejeter des sources de prix autres que les sources de prix habituelles et coutumières (H et C) lorsque les sources H et C ne sont pas disponibles aux fins de vérification des prix internationaux.   </a:t>
            </a:r>
            <a:endParaRPr lang="fr-CA" b="0"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24</a:t>
            </a:fld>
            <a:endParaRPr lang="en-US"/>
          </a:p>
        </p:txBody>
      </p:sp>
    </p:spTree>
    <p:extLst>
      <p:ext uri="{BB962C8B-B14F-4D97-AF65-F5344CB8AC3E}">
        <p14:creationId xmlns:p14="http://schemas.microsoft.com/office/powerpoint/2010/main" val="31777666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848600" cy="720080"/>
          </a:xfrm>
        </p:spPr>
        <p:txBody>
          <a:bodyPr/>
          <a:lstStyle/>
          <a:p>
            <a:r>
              <a:rPr lang="fr-CA" dirty="0" smtClean="0"/>
              <a:t>Pratique actuelle</a:t>
            </a:r>
            <a:endParaRPr lang="fr-CA" dirty="0"/>
          </a:p>
        </p:txBody>
      </p:sp>
      <p:sp>
        <p:nvSpPr>
          <p:cNvPr id="3" name="Content Placeholder 2"/>
          <p:cNvSpPr>
            <a:spLocks noGrp="1"/>
          </p:cNvSpPr>
          <p:nvPr>
            <p:ph idx="1"/>
          </p:nvPr>
        </p:nvSpPr>
        <p:spPr>
          <a:xfrm>
            <a:off x="1038275" y="1268760"/>
            <a:ext cx="7871792" cy="4320480"/>
          </a:xfrm>
        </p:spPr>
        <p:txBody>
          <a:bodyPr/>
          <a:lstStyle/>
          <a:p>
            <a:r>
              <a:rPr lang="fr-CA" sz="2000" b="0" dirty="0" smtClean="0"/>
              <a:t>Le </a:t>
            </a:r>
            <a:r>
              <a:rPr lang="fr-CA" sz="2000" b="0" i="1" dirty="0" smtClean="0"/>
              <a:t>Règlement sur les médicaments brevetés </a:t>
            </a:r>
            <a:r>
              <a:rPr lang="fr-CA" sz="2000" b="0" dirty="0" smtClean="0"/>
              <a:t>exige que le breveté dépose le </a:t>
            </a:r>
            <a:r>
              <a:rPr lang="fr-CA" sz="2000" b="0" i="1" dirty="0"/>
              <a:t>prix départ usine accessible au public</a:t>
            </a:r>
            <a:r>
              <a:rPr lang="fr-CA" sz="2000" b="0" dirty="0"/>
              <a:t> </a:t>
            </a:r>
            <a:r>
              <a:rPr lang="fr-CA" sz="2000" b="0" dirty="0" smtClean="0"/>
              <a:t>pour tous les médicaments </a:t>
            </a:r>
            <a:r>
              <a:rPr lang="fr-CA" sz="2000" b="0" i="1" dirty="0" smtClean="0"/>
              <a:t>vendus au Canada </a:t>
            </a:r>
            <a:r>
              <a:rPr lang="fr-CA" sz="2000" b="0" dirty="0"/>
              <a:t>par le breveté</a:t>
            </a:r>
            <a:r>
              <a:rPr lang="fr-CA" sz="2000" b="0" dirty="0" smtClean="0"/>
              <a:t>.</a:t>
            </a:r>
          </a:p>
          <a:p>
            <a:endParaRPr lang="fr-CA" sz="2000" b="0" dirty="0" smtClean="0"/>
          </a:p>
          <a:p>
            <a:r>
              <a:rPr lang="fr-CA" sz="2000" b="0" dirty="0" smtClean="0"/>
              <a:t>Le Règlement indique également que le </a:t>
            </a:r>
            <a:r>
              <a:rPr lang="fr-CA" sz="2000" b="0" dirty="0"/>
              <a:t>« prix départ usine accessible au </a:t>
            </a:r>
            <a:r>
              <a:rPr lang="fr-CA" sz="2000" b="0" dirty="0" smtClean="0"/>
              <a:t>   public </a:t>
            </a:r>
            <a:r>
              <a:rPr lang="fr-CA" sz="2000" b="0" dirty="0"/>
              <a:t>» s’entend notamment de tout prix </a:t>
            </a:r>
            <a:r>
              <a:rPr lang="fr-CA" sz="2000" b="0" dirty="0" smtClean="0"/>
              <a:t>dont </a:t>
            </a:r>
            <a:r>
              <a:rPr lang="fr-CA" sz="2000" b="0" dirty="0"/>
              <a:t>sont convenus le breveté </a:t>
            </a:r>
            <a:r>
              <a:rPr lang="fr-CA" sz="2000" b="0" dirty="0" smtClean="0"/>
              <a:t>et </a:t>
            </a:r>
            <a:r>
              <a:rPr lang="fr-CA" sz="2000" b="0" dirty="0"/>
              <a:t>l’autorité </a:t>
            </a:r>
            <a:r>
              <a:rPr lang="fr-CA" sz="2000" b="0" dirty="0" err="1"/>
              <a:t>réglementante</a:t>
            </a:r>
            <a:r>
              <a:rPr lang="fr-CA" sz="2000" b="0" dirty="0"/>
              <a:t> </a:t>
            </a:r>
            <a:r>
              <a:rPr lang="fr-CA" sz="2000" b="0" dirty="0" smtClean="0"/>
              <a:t>.</a:t>
            </a:r>
          </a:p>
          <a:p>
            <a:endParaRPr lang="fr-CA" sz="2000" b="0" dirty="0" smtClean="0"/>
          </a:p>
          <a:p>
            <a:r>
              <a:rPr lang="fr-CA" sz="2000" b="0" dirty="0" smtClean="0"/>
              <a:t>Afin d’assurer la transparence, l’uniformité et la prévisibilité, le CEPMB accepte les données sur les prix que les brevetés déposent en faisant référence à une liste fixe de sources publiques habituelles et coutumières (H et C) affichée sur le site Web du CEPMB.</a:t>
            </a:r>
          </a:p>
          <a:p>
            <a:endParaRPr lang="fr-CA" sz="2000" b="0" dirty="0" smtClean="0"/>
          </a:p>
          <a:p>
            <a:endParaRPr lang="fr-CA" sz="2000" b="0" dirty="0" smtClean="0"/>
          </a:p>
          <a:p>
            <a:endParaRPr lang="fr-CA" b="0" dirty="0" smtClean="0"/>
          </a:p>
        </p:txBody>
      </p:sp>
      <p:sp>
        <p:nvSpPr>
          <p:cNvPr id="4" name="Slide Number Placeholder 3"/>
          <p:cNvSpPr>
            <a:spLocks noGrp="1"/>
          </p:cNvSpPr>
          <p:nvPr>
            <p:ph type="sldNum" sz="quarter" idx="10"/>
          </p:nvPr>
        </p:nvSpPr>
        <p:spPr/>
        <p:txBody>
          <a:bodyPr/>
          <a:lstStyle/>
          <a:p>
            <a:fld id="{9AE01BED-D8E1-49C6-9412-EC47A3C5ABFB}" type="slidenum">
              <a:rPr lang="en-US" smtClean="0"/>
              <a:pPr/>
              <a:t>25</a:t>
            </a:fld>
            <a:endParaRPr lang="en-US"/>
          </a:p>
        </p:txBody>
      </p:sp>
    </p:spTree>
    <p:extLst>
      <p:ext uri="{BB962C8B-B14F-4D97-AF65-F5344CB8AC3E}">
        <p14:creationId xmlns:p14="http://schemas.microsoft.com/office/powerpoint/2010/main" val="3441137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40432"/>
            <a:ext cx="7848600" cy="720080"/>
          </a:xfrm>
        </p:spPr>
        <p:txBody>
          <a:bodyPr/>
          <a:lstStyle/>
          <a:p>
            <a:r>
              <a:rPr lang="fr-CA" dirty="0" smtClean="0"/>
              <a:t>Difficultés</a:t>
            </a:r>
            <a:endParaRPr lang="fr-CA" dirty="0"/>
          </a:p>
        </p:txBody>
      </p:sp>
      <p:sp>
        <p:nvSpPr>
          <p:cNvPr id="3" name="Content Placeholder 2"/>
          <p:cNvSpPr>
            <a:spLocks noGrp="1"/>
          </p:cNvSpPr>
          <p:nvPr>
            <p:ph idx="1"/>
          </p:nvPr>
        </p:nvSpPr>
        <p:spPr>
          <a:xfrm>
            <a:off x="1066800" y="1275953"/>
            <a:ext cx="7848600" cy="5868888"/>
          </a:xfrm>
        </p:spPr>
        <p:txBody>
          <a:bodyPr/>
          <a:lstStyle/>
          <a:p>
            <a:r>
              <a:rPr lang="fr-CA" sz="1600" dirty="0" smtClean="0"/>
              <a:t>Ces sources présentent un certain nombre de difficultés :</a:t>
            </a:r>
          </a:p>
          <a:p>
            <a:pPr lvl="1">
              <a:buFont typeface="Wingdings" panose="05000000000000000000" pitchFamily="2" charset="2"/>
              <a:buChar char="§"/>
            </a:pPr>
            <a:r>
              <a:rPr lang="fr-CA" sz="1600" dirty="0" smtClean="0"/>
              <a:t>Les sources ne présentent pas toutes les prix départ usine </a:t>
            </a:r>
          </a:p>
          <a:p>
            <a:pPr lvl="1">
              <a:buFont typeface="Wingdings" panose="05000000000000000000" pitchFamily="2" charset="2"/>
              <a:buChar char="§"/>
            </a:pPr>
            <a:r>
              <a:rPr lang="fr-CA" sz="1600" dirty="0"/>
              <a:t>Les sources ne présentent pas toutes </a:t>
            </a:r>
            <a:r>
              <a:rPr lang="fr-CA" sz="1600" dirty="0" smtClean="0"/>
              <a:t>le prix de chaque médicament vendu dans le pays de comparaison correspondant</a:t>
            </a:r>
          </a:p>
          <a:p>
            <a:pPr lvl="1">
              <a:buFont typeface="Wingdings" panose="05000000000000000000" pitchFamily="2" charset="2"/>
              <a:buChar char="§"/>
            </a:pPr>
            <a:r>
              <a:rPr lang="fr-CA" sz="1600" dirty="0" smtClean="0"/>
              <a:t>Les sources ne sont pas toutes des organismes nationaux </a:t>
            </a:r>
          </a:p>
          <a:p>
            <a:r>
              <a:rPr lang="fr-CA" sz="1600" dirty="0" smtClean="0"/>
              <a:t>Par conséquent, le CEPMB doit s’adapter en prenant les mesures suivantes :</a:t>
            </a:r>
          </a:p>
          <a:p>
            <a:pPr lvl="1">
              <a:buFont typeface="Wingdings" panose="05000000000000000000" pitchFamily="2" charset="2"/>
              <a:buChar char="§"/>
            </a:pPr>
            <a:r>
              <a:rPr lang="fr-CA" sz="1600" dirty="0" smtClean="0"/>
              <a:t>Convertir les prix de détail en pharmacie (p. ex. selon la Rote Liste) en prix départ usine selon une méthodologie de vérification du prix au moyen de marges de distribution réglementées.</a:t>
            </a:r>
          </a:p>
          <a:p>
            <a:pPr lvl="1">
              <a:buFont typeface="Wingdings" panose="05000000000000000000" pitchFamily="2" charset="2"/>
              <a:buChar char="§"/>
            </a:pPr>
            <a:r>
              <a:rPr lang="fr-CA" sz="1600" dirty="0" smtClean="0"/>
              <a:t>Valider les prix non H et C au cas par cas, lorsque les prix ne sont pas disponibles à partir de sources H et C et lorsque le breveté est en mesure de fournir des preuves documentaires justifiant l’acceptation de la nouvelle source new source.</a:t>
            </a:r>
          </a:p>
          <a:p>
            <a:pPr lvl="1">
              <a:buFont typeface="Wingdings" panose="05000000000000000000" pitchFamily="2" charset="2"/>
              <a:buChar char="§"/>
            </a:pPr>
            <a:r>
              <a:rPr lang="fr-CA" sz="1600" dirty="0" smtClean="0"/>
              <a:t>Toutefois, les sources H et C européennes présentent dernièrement de plus en plus de prix départ usine, ce qui réduit la nécessité d’effectuer des vérifications par rapport au passé.</a:t>
            </a:r>
          </a:p>
          <a:p>
            <a:pPr lvl="1">
              <a:buFont typeface="Wingdings" panose="05000000000000000000" pitchFamily="2" charset="2"/>
              <a:buChar char="§"/>
            </a:pPr>
            <a:r>
              <a:rPr lang="fr-CA" sz="1600" dirty="0" smtClean="0"/>
              <a:t>En règle générale, les prix pour </a:t>
            </a:r>
            <a:r>
              <a:rPr lang="fr-CA" sz="1600" dirty="0"/>
              <a:t>l</a:t>
            </a:r>
            <a:r>
              <a:rPr lang="fr-CA" sz="1600" dirty="0" smtClean="0"/>
              <a:t>es </a:t>
            </a:r>
            <a:r>
              <a:rPr lang="fr-CA" sz="1600" dirty="0"/>
              <a:t>hôpitaux </a:t>
            </a:r>
            <a:r>
              <a:rPr lang="fr-CA" sz="1600" dirty="0" smtClean="0"/>
              <a:t>en Europe ne sont pas disponibles.  </a:t>
            </a:r>
          </a:p>
          <a:p>
            <a:pPr lvl="1">
              <a:buFont typeface="Wingdings" panose="05000000000000000000" pitchFamily="2" charset="2"/>
              <a:buChar char="§"/>
            </a:pPr>
            <a:r>
              <a:rPr lang="fr-CA" sz="1600" dirty="0" smtClean="0"/>
              <a:t>Le CEPMB examine les prix selon la catégorie de client (grossiste, pharmacie, hôpital, autre).</a:t>
            </a:r>
          </a:p>
          <a:p>
            <a:pPr lvl="1">
              <a:buFont typeface="Wingdings" panose="05000000000000000000" pitchFamily="2" charset="2"/>
              <a:buChar char="§"/>
            </a:pPr>
            <a:endParaRPr lang="fr-CA" sz="2000" dirty="0" smtClean="0"/>
          </a:p>
          <a:p>
            <a:endParaRPr lang="fr-CA" sz="2000"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26</a:t>
            </a:fld>
            <a:endParaRPr lang="en-US"/>
          </a:p>
        </p:txBody>
      </p:sp>
    </p:spTree>
    <p:extLst>
      <p:ext uri="{BB962C8B-B14F-4D97-AF65-F5344CB8AC3E}">
        <p14:creationId xmlns:p14="http://schemas.microsoft.com/office/powerpoint/2010/main" val="41357368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720080"/>
          </a:xfrm>
        </p:spPr>
        <p:txBody>
          <a:bodyPr/>
          <a:lstStyle/>
          <a:p>
            <a:r>
              <a:rPr lang="fr-CA" dirty="0" smtClean="0"/>
              <a:t>Sources publiques H et C actuelles</a:t>
            </a:r>
            <a:endParaRPr lang="fr-CA"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2812058"/>
              </p:ext>
            </p:extLst>
          </p:nvPr>
        </p:nvGraphicFramePr>
        <p:xfrm>
          <a:off x="1115616" y="1268760"/>
          <a:ext cx="7920880" cy="4576267"/>
        </p:xfrm>
        <a:graphic>
          <a:graphicData uri="http://schemas.openxmlformats.org/drawingml/2006/table">
            <a:tbl>
              <a:tblPr firstRow="1" bandRow="1">
                <a:tableStyleId>{5C22544A-7EE6-4342-B048-85BDC9FD1C3A}</a:tableStyleId>
              </a:tblPr>
              <a:tblGrid>
                <a:gridCol w="936104"/>
                <a:gridCol w="3456384"/>
                <a:gridCol w="2188096"/>
                <a:gridCol w="1340296"/>
              </a:tblGrid>
              <a:tr h="794573">
                <a:tc>
                  <a:txBody>
                    <a:bodyPr/>
                    <a:lstStyle/>
                    <a:p>
                      <a:pPr algn="ctr"/>
                      <a:r>
                        <a:rPr lang="fr-CA" sz="1400" noProof="0" dirty="0" smtClean="0"/>
                        <a:t>Pays</a:t>
                      </a:r>
                      <a:endParaRPr lang="fr-CA" sz="1400" noProof="0" dirty="0"/>
                    </a:p>
                  </a:txBody>
                  <a:tcPr/>
                </a:tc>
                <a:tc>
                  <a:txBody>
                    <a:bodyPr/>
                    <a:lstStyle/>
                    <a:p>
                      <a:pPr algn="ctr"/>
                      <a:r>
                        <a:rPr lang="fr-CA" sz="1400" noProof="0" dirty="0" smtClean="0"/>
                        <a:t>Source publique</a:t>
                      </a:r>
                      <a:r>
                        <a:rPr lang="fr-CA" sz="1400" baseline="0" noProof="0" dirty="0" smtClean="0"/>
                        <a:t> H et C</a:t>
                      </a:r>
                      <a:endParaRPr lang="fr-CA" sz="1400" noProof="0" dirty="0"/>
                    </a:p>
                  </a:txBody>
                  <a:tcPr/>
                </a:tc>
                <a:tc>
                  <a:txBody>
                    <a:bodyPr/>
                    <a:lstStyle/>
                    <a:p>
                      <a:pPr algn="ctr"/>
                      <a:r>
                        <a:rPr lang="fr-CA" sz="1400" noProof="0" dirty="0" smtClean="0"/>
                        <a:t>Type de prix</a:t>
                      </a:r>
                      <a:endParaRPr lang="fr-CA" sz="1400" noProof="0" dirty="0"/>
                    </a:p>
                  </a:txBody>
                  <a:tcPr/>
                </a:tc>
                <a:tc>
                  <a:txBody>
                    <a:bodyPr/>
                    <a:lstStyle/>
                    <a:p>
                      <a:pPr algn="ctr"/>
                      <a:r>
                        <a:rPr lang="fr-CA" sz="1400" noProof="0" dirty="0" smtClean="0"/>
                        <a:t>Organisme de réglementation</a:t>
                      </a:r>
                      <a:r>
                        <a:rPr lang="fr-CA" sz="1400" baseline="0" noProof="0" dirty="0" smtClean="0"/>
                        <a:t>?</a:t>
                      </a:r>
                      <a:endParaRPr lang="fr-CA" sz="1400" noProof="0" dirty="0"/>
                    </a:p>
                  </a:txBody>
                  <a:tcPr/>
                </a:tc>
              </a:tr>
              <a:tr h="434533">
                <a:tc>
                  <a:txBody>
                    <a:bodyPr/>
                    <a:lstStyle/>
                    <a:p>
                      <a:r>
                        <a:rPr lang="fr-CA" sz="1400" noProof="0" dirty="0" smtClean="0"/>
                        <a:t>France</a:t>
                      </a:r>
                      <a:endParaRPr lang="fr-CA" sz="1400" noProof="0" dirty="0"/>
                    </a:p>
                  </a:txBody>
                  <a:tcPr/>
                </a:tc>
                <a:tc>
                  <a:txBody>
                    <a:bodyPr/>
                    <a:lstStyle/>
                    <a:p>
                      <a:r>
                        <a:rPr lang="fr-CA" sz="1400" noProof="0" dirty="0" smtClean="0"/>
                        <a:t>Vidal</a:t>
                      </a:r>
                      <a:endParaRPr lang="fr-CA" sz="1400" noProof="0" dirty="0"/>
                    </a:p>
                  </a:txBody>
                  <a:tcPr/>
                </a:tc>
                <a:tc>
                  <a:txBody>
                    <a:bodyPr/>
                    <a:lstStyle/>
                    <a:p>
                      <a:pPr algn="ctr"/>
                      <a:r>
                        <a:rPr lang="fr-CA" sz="1400" noProof="0" dirty="0" smtClean="0"/>
                        <a:t>Départ usine pharmacie</a:t>
                      </a:r>
                      <a:endParaRPr lang="fr-CA" sz="1400" noProof="0" dirty="0"/>
                    </a:p>
                  </a:txBody>
                  <a:tcPr/>
                </a:tc>
                <a:tc>
                  <a:txBody>
                    <a:bodyPr/>
                    <a:lstStyle/>
                    <a:p>
                      <a:pPr algn="ctr"/>
                      <a:r>
                        <a:rPr lang="fr-CA" sz="1400" noProof="0" dirty="0" smtClean="0"/>
                        <a:t>Non</a:t>
                      </a:r>
                      <a:endParaRPr lang="fr-CA" sz="1400" noProof="0" dirty="0"/>
                    </a:p>
                  </a:txBody>
                  <a:tcPr/>
                </a:tc>
              </a:tr>
              <a:tr h="498792">
                <a:tc>
                  <a:txBody>
                    <a:bodyPr/>
                    <a:lstStyle/>
                    <a:p>
                      <a:r>
                        <a:rPr lang="fr-CA" sz="1400" noProof="0" dirty="0" smtClean="0"/>
                        <a:t>Allemagne</a:t>
                      </a:r>
                      <a:endParaRPr lang="fr-CA" sz="1400" noProof="0" dirty="0"/>
                    </a:p>
                  </a:txBody>
                  <a:tcPr/>
                </a:tc>
                <a:tc>
                  <a:txBody>
                    <a:bodyPr/>
                    <a:lstStyle/>
                    <a:p>
                      <a:r>
                        <a:rPr lang="fr-CA" sz="1400" noProof="0" dirty="0" smtClean="0"/>
                        <a:t>Rote Liste </a:t>
                      </a:r>
                      <a:endParaRPr lang="fr-CA" sz="1400" noProof="0" dirty="0"/>
                    </a:p>
                  </a:txBody>
                  <a:tcPr/>
                </a:tc>
                <a:tc>
                  <a:txBody>
                    <a:bodyPr/>
                    <a:lstStyle/>
                    <a:p>
                      <a:pPr algn="ctr"/>
                      <a:r>
                        <a:rPr lang="fr-CA" sz="1400" noProof="0" dirty="0" smtClean="0"/>
                        <a:t>Détail pharmacie</a:t>
                      </a:r>
                      <a:endParaRPr lang="fr-CA" sz="1400" noProof="0" dirty="0"/>
                    </a:p>
                  </a:txBody>
                  <a:tcPr/>
                </a:tc>
                <a:tc>
                  <a:txBody>
                    <a:bodyPr/>
                    <a:lstStyle/>
                    <a:p>
                      <a:pPr algn="ctr"/>
                      <a:r>
                        <a:rPr lang="fr-CA" sz="1400" noProof="0" dirty="0" smtClean="0"/>
                        <a:t>Non</a:t>
                      </a:r>
                      <a:endParaRPr lang="fr-CA" sz="1400" noProof="0" dirty="0"/>
                    </a:p>
                  </a:txBody>
                  <a:tcPr/>
                </a:tc>
              </a:tr>
              <a:tr h="434533">
                <a:tc>
                  <a:txBody>
                    <a:bodyPr/>
                    <a:lstStyle/>
                    <a:p>
                      <a:r>
                        <a:rPr lang="fr-CA" sz="1400" noProof="0" dirty="0" smtClean="0"/>
                        <a:t>Italie</a:t>
                      </a:r>
                      <a:endParaRPr lang="fr-CA" sz="1400" noProof="0" dirty="0"/>
                    </a:p>
                  </a:txBody>
                  <a:tcPr/>
                </a:tc>
                <a:tc>
                  <a:txBody>
                    <a:bodyPr/>
                    <a:lstStyle/>
                    <a:p>
                      <a:r>
                        <a:rPr lang="fr-CA" sz="1400" noProof="0" dirty="0" smtClean="0"/>
                        <a:t>L’</a:t>
                      </a:r>
                      <a:r>
                        <a:rPr lang="fr-CA" sz="1400" noProof="0" dirty="0" err="1" smtClean="0"/>
                        <a:t>informatore</a:t>
                      </a:r>
                      <a:r>
                        <a:rPr lang="fr-CA" sz="1400" noProof="0" dirty="0" smtClean="0"/>
                        <a:t> </a:t>
                      </a:r>
                      <a:r>
                        <a:rPr lang="fr-CA" sz="1400" noProof="0" dirty="0" err="1" smtClean="0"/>
                        <a:t>Farmaceutico</a:t>
                      </a:r>
                      <a:endParaRPr lang="fr-CA" sz="1400" noProof="0" dirty="0"/>
                    </a:p>
                  </a:txBody>
                  <a:tcPr/>
                </a:tc>
                <a:tc>
                  <a:txBody>
                    <a:bodyPr/>
                    <a:lstStyle/>
                    <a:p>
                      <a:pPr algn="ctr"/>
                      <a:r>
                        <a:rPr lang="fr-CA" sz="1400" noProof="0" dirty="0" smtClean="0"/>
                        <a:t>Détail pharmacie</a:t>
                      </a:r>
                      <a:endParaRPr lang="fr-CA" sz="1400" noProof="0" dirty="0"/>
                    </a:p>
                  </a:txBody>
                  <a:tcPr/>
                </a:tc>
                <a:tc>
                  <a:txBody>
                    <a:bodyPr/>
                    <a:lstStyle/>
                    <a:p>
                      <a:pPr algn="ctr"/>
                      <a:r>
                        <a:rPr lang="fr-CA" sz="1400" noProof="0" dirty="0" smtClean="0"/>
                        <a:t>Non</a:t>
                      </a:r>
                      <a:endParaRPr lang="fr-CA" sz="1400" noProof="0" dirty="0"/>
                    </a:p>
                  </a:txBody>
                  <a:tcPr/>
                </a:tc>
              </a:tr>
              <a:tr h="434533">
                <a:tc>
                  <a:txBody>
                    <a:bodyPr/>
                    <a:lstStyle/>
                    <a:p>
                      <a:r>
                        <a:rPr lang="fr-CA" sz="1400" noProof="0" dirty="0" smtClean="0"/>
                        <a:t>Suède</a:t>
                      </a:r>
                    </a:p>
                  </a:txBody>
                  <a:tcPr/>
                </a:tc>
                <a:tc>
                  <a:txBody>
                    <a:bodyPr/>
                    <a:lstStyle/>
                    <a:p>
                      <a:r>
                        <a:rPr lang="fr-CA" sz="1400" noProof="0" dirty="0" smtClean="0"/>
                        <a:t>Agence des avantages dentaires et pharmaceutiques  (TLV)</a:t>
                      </a:r>
                      <a:endParaRPr lang="fr-CA" sz="1400" noProof="0" dirty="0"/>
                    </a:p>
                  </a:txBody>
                  <a:tcPr/>
                </a:tc>
                <a:tc>
                  <a:txBody>
                    <a:bodyPr/>
                    <a:lstStyle/>
                    <a:p>
                      <a:pPr algn="ctr"/>
                      <a:r>
                        <a:rPr lang="fr-CA" sz="1400" noProof="0" dirty="0" smtClean="0"/>
                        <a:t>Départ usine pharmacie</a:t>
                      </a:r>
                      <a:endParaRPr lang="fr-CA" sz="1400" noProof="0" dirty="0"/>
                    </a:p>
                  </a:txBody>
                  <a:tcPr/>
                </a:tc>
                <a:tc>
                  <a:txBody>
                    <a:bodyPr/>
                    <a:lstStyle/>
                    <a:p>
                      <a:pPr algn="ctr"/>
                      <a:r>
                        <a:rPr lang="fr-CA" sz="1400" noProof="0" dirty="0" smtClean="0"/>
                        <a:t>Oui</a:t>
                      </a:r>
                      <a:endParaRPr lang="fr-CA" sz="1400" noProof="0" dirty="0"/>
                    </a:p>
                  </a:txBody>
                  <a:tcPr/>
                </a:tc>
              </a:tr>
              <a:tr h="498792">
                <a:tc>
                  <a:txBody>
                    <a:bodyPr/>
                    <a:lstStyle/>
                    <a:p>
                      <a:r>
                        <a:rPr lang="fr-CA" sz="1400" noProof="0" dirty="0" smtClean="0"/>
                        <a:t>Suisse</a:t>
                      </a:r>
                      <a:endParaRPr lang="fr-CA" sz="1400" noProof="0" dirty="0"/>
                    </a:p>
                  </a:txBody>
                  <a:tcPr/>
                </a:tc>
                <a:tc>
                  <a:txBody>
                    <a:bodyPr/>
                    <a:lstStyle/>
                    <a:p>
                      <a:r>
                        <a:rPr lang="fr-CA" sz="1400" noProof="0" dirty="0" smtClean="0"/>
                        <a:t>Office fédéral de la santé publique</a:t>
                      </a:r>
                      <a:r>
                        <a:rPr lang="fr-CA" sz="1400" baseline="0" noProof="0" dirty="0" smtClean="0"/>
                        <a:t> </a:t>
                      </a:r>
                      <a:r>
                        <a:rPr lang="fr-CA" sz="1400" noProof="0" dirty="0" smtClean="0"/>
                        <a:t>(OFSP</a:t>
                      </a:r>
                      <a:r>
                        <a:rPr lang="fr-CA" sz="1400" baseline="0" noProof="0" dirty="0" smtClean="0"/>
                        <a:t> ou BAG)</a:t>
                      </a:r>
                      <a:endParaRPr lang="fr-CA" sz="1400" noProof="0" dirty="0"/>
                    </a:p>
                  </a:txBody>
                  <a:tcPr/>
                </a:tc>
                <a:tc>
                  <a:txBody>
                    <a:bodyPr/>
                    <a:lstStyle/>
                    <a:p>
                      <a:pPr algn="ctr"/>
                      <a:r>
                        <a:rPr lang="fr-CA" sz="1400" noProof="0" dirty="0" smtClean="0"/>
                        <a:t>Départ usine grossiste</a:t>
                      </a:r>
                      <a:endParaRPr lang="fr-CA" sz="1400" noProof="0" dirty="0"/>
                    </a:p>
                  </a:txBody>
                  <a:tcPr/>
                </a:tc>
                <a:tc>
                  <a:txBody>
                    <a:bodyPr/>
                    <a:lstStyle/>
                    <a:p>
                      <a:pPr algn="ctr"/>
                      <a:r>
                        <a:rPr lang="fr-CA" sz="1400" noProof="0" dirty="0" smtClean="0"/>
                        <a:t>Oui</a:t>
                      </a:r>
                      <a:endParaRPr lang="fr-CA" sz="1400" noProof="0" dirty="0"/>
                    </a:p>
                  </a:txBody>
                  <a:tcPr/>
                </a:tc>
              </a:tr>
              <a:tr h="432636">
                <a:tc>
                  <a:txBody>
                    <a:bodyPr/>
                    <a:lstStyle/>
                    <a:p>
                      <a:r>
                        <a:rPr lang="fr-CA" sz="1400" noProof="0" dirty="0" smtClean="0"/>
                        <a:t>R.-U.</a:t>
                      </a:r>
                      <a:endParaRPr lang="fr-CA" sz="1400" noProof="0" dirty="0"/>
                    </a:p>
                  </a:txBody>
                  <a:tcPr/>
                </a:tc>
                <a:tc>
                  <a:txBody>
                    <a:bodyPr/>
                    <a:lstStyle/>
                    <a:p>
                      <a:r>
                        <a:rPr lang="fr-CA" sz="1400" noProof="0" dirty="0" err="1" smtClean="0"/>
                        <a:t>Monthly</a:t>
                      </a:r>
                      <a:r>
                        <a:rPr lang="fr-CA" sz="1400" noProof="0" dirty="0" smtClean="0"/>
                        <a:t> Index of </a:t>
                      </a:r>
                      <a:r>
                        <a:rPr lang="fr-CA" sz="1400" noProof="0" dirty="0" err="1" smtClean="0"/>
                        <a:t>Medical</a:t>
                      </a:r>
                      <a:r>
                        <a:rPr lang="fr-CA" sz="1400" noProof="0" dirty="0" smtClean="0"/>
                        <a:t> </a:t>
                      </a:r>
                      <a:r>
                        <a:rPr lang="fr-CA" sz="1400" noProof="0" dirty="0" err="1" smtClean="0"/>
                        <a:t>Specialties</a:t>
                      </a:r>
                      <a:r>
                        <a:rPr lang="fr-CA" sz="1400" noProof="0" dirty="0" smtClean="0"/>
                        <a:t> (MIMS)</a:t>
                      </a:r>
                      <a:endParaRPr lang="fr-CA" sz="1400" noProof="0" dirty="0"/>
                    </a:p>
                  </a:txBody>
                  <a:tcPr/>
                </a:tc>
                <a:tc>
                  <a:txBody>
                    <a:bodyPr/>
                    <a:lstStyle/>
                    <a:p>
                      <a:pPr algn="ctr"/>
                      <a:r>
                        <a:rPr lang="fr-CA" sz="1400" noProof="0" dirty="0" smtClean="0"/>
                        <a:t>Départ usine pharmacie</a:t>
                      </a:r>
                      <a:endParaRPr lang="fr-CA" sz="1400" noProof="0" dirty="0"/>
                    </a:p>
                  </a:txBody>
                  <a:tcPr/>
                </a:tc>
                <a:tc>
                  <a:txBody>
                    <a:bodyPr/>
                    <a:lstStyle/>
                    <a:p>
                      <a:pPr algn="ctr"/>
                      <a:r>
                        <a:rPr lang="fr-CA" sz="1400" noProof="0" dirty="0" smtClean="0"/>
                        <a:t>Non</a:t>
                      </a:r>
                      <a:endParaRPr lang="fr-CA" sz="1400" noProof="0" dirty="0"/>
                    </a:p>
                  </a:txBody>
                  <a:tcPr/>
                </a:tc>
              </a:tr>
              <a:tr h="792383">
                <a:tc>
                  <a:txBody>
                    <a:bodyPr/>
                    <a:lstStyle/>
                    <a:p>
                      <a:r>
                        <a:rPr lang="fr-CA" sz="1400" noProof="0" dirty="0" smtClean="0"/>
                        <a:t>É.-U.</a:t>
                      </a:r>
                      <a:endParaRPr lang="fr-CA" sz="1400" noProof="0" dirty="0"/>
                    </a:p>
                  </a:txBody>
                  <a:tcPr/>
                </a:tc>
                <a:tc>
                  <a:txBody>
                    <a:bodyPr/>
                    <a:lstStyle/>
                    <a:p>
                      <a:r>
                        <a:rPr lang="fr-CA" sz="1400" noProof="0" dirty="0" err="1" smtClean="0"/>
                        <a:t>Department</a:t>
                      </a:r>
                      <a:r>
                        <a:rPr lang="fr-CA" sz="1400" noProof="0" dirty="0" smtClean="0"/>
                        <a:t> of </a:t>
                      </a:r>
                      <a:r>
                        <a:rPr lang="fr-CA" sz="1400" noProof="0" dirty="0" err="1" smtClean="0"/>
                        <a:t>Veterans</a:t>
                      </a:r>
                      <a:r>
                        <a:rPr lang="fr-CA" sz="1400" baseline="0" noProof="0" dirty="0" smtClean="0"/>
                        <a:t> </a:t>
                      </a:r>
                      <a:r>
                        <a:rPr lang="fr-CA" sz="1400" baseline="0" noProof="0" dirty="0" err="1" smtClean="0"/>
                        <a:t>Affairs</a:t>
                      </a:r>
                      <a:r>
                        <a:rPr lang="fr-CA" sz="1400" baseline="0" noProof="0" dirty="0" smtClean="0"/>
                        <a:t> (VA)</a:t>
                      </a:r>
                    </a:p>
                    <a:p>
                      <a:r>
                        <a:rPr lang="fr-CA" sz="1400" baseline="0" noProof="0" dirty="0" err="1" smtClean="0"/>
                        <a:t>Red</a:t>
                      </a:r>
                      <a:r>
                        <a:rPr lang="fr-CA" sz="1400" baseline="0" noProof="0" dirty="0" smtClean="0"/>
                        <a:t> </a:t>
                      </a:r>
                      <a:r>
                        <a:rPr lang="fr-CA" sz="1400" baseline="0" noProof="0" dirty="0" err="1" smtClean="0"/>
                        <a:t>Book’s</a:t>
                      </a:r>
                      <a:r>
                        <a:rPr lang="fr-CA" sz="1400" baseline="0" noProof="0" dirty="0" smtClean="0"/>
                        <a:t> </a:t>
                      </a:r>
                      <a:r>
                        <a:rPr lang="fr-CA" sz="1400" baseline="0" noProof="0" dirty="0" err="1" smtClean="0"/>
                        <a:t>Wholesale</a:t>
                      </a:r>
                      <a:r>
                        <a:rPr lang="fr-CA" sz="1400" baseline="0" noProof="0" dirty="0" smtClean="0"/>
                        <a:t> Acquisition </a:t>
                      </a:r>
                      <a:r>
                        <a:rPr lang="fr-CA" sz="1400" baseline="0" noProof="0" dirty="0" err="1" smtClean="0"/>
                        <a:t>Cost</a:t>
                      </a:r>
                      <a:r>
                        <a:rPr lang="fr-CA" sz="1400" baseline="0" noProof="0" dirty="0" smtClean="0"/>
                        <a:t> (WAC)</a:t>
                      </a:r>
                    </a:p>
                    <a:p>
                      <a:r>
                        <a:rPr lang="fr-CA" sz="1400" baseline="0" noProof="0" dirty="0" err="1" smtClean="0"/>
                        <a:t>Red</a:t>
                      </a:r>
                      <a:r>
                        <a:rPr lang="fr-CA" sz="1400" baseline="0" noProof="0" dirty="0" smtClean="0"/>
                        <a:t> </a:t>
                      </a:r>
                      <a:r>
                        <a:rPr lang="fr-CA" sz="1400" baseline="0" noProof="0" dirty="0" err="1" smtClean="0"/>
                        <a:t>Book’s</a:t>
                      </a:r>
                      <a:r>
                        <a:rPr lang="fr-CA" sz="1400" baseline="0" noProof="0" dirty="0" smtClean="0"/>
                        <a:t> Direct Price (DP)</a:t>
                      </a:r>
                      <a:endParaRPr lang="fr-CA" sz="1400" noProof="0" dirty="0"/>
                    </a:p>
                  </a:txBody>
                  <a:tcPr/>
                </a:tc>
                <a:tc>
                  <a:txBody>
                    <a:bodyPr/>
                    <a:lstStyle/>
                    <a:p>
                      <a:pPr algn="ctr"/>
                      <a:r>
                        <a:rPr lang="fr-CA" sz="1400" noProof="0" dirty="0" smtClean="0"/>
                        <a:t>Départ usine grossiste</a:t>
                      </a:r>
                    </a:p>
                    <a:p>
                      <a:pPr algn="ctr"/>
                      <a:r>
                        <a:rPr lang="fr-CA" sz="1400" noProof="0" dirty="0" smtClean="0"/>
                        <a:t>Départ usine grossiste</a:t>
                      </a:r>
                    </a:p>
                    <a:p>
                      <a:pPr algn="ctr"/>
                      <a:r>
                        <a:rPr lang="fr-CA" sz="1400" noProof="0" dirty="0" smtClean="0"/>
                        <a:t>Départ usine </a:t>
                      </a:r>
                      <a:r>
                        <a:rPr lang="fr-CA" sz="1400" noProof="0" dirty="0" err="1" smtClean="0"/>
                        <a:t>hôpit</a:t>
                      </a:r>
                      <a:r>
                        <a:rPr lang="fr-CA" sz="1400" noProof="0" dirty="0" smtClean="0"/>
                        <a:t>../Départ usine </a:t>
                      </a:r>
                      <a:r>
                        <a:rPr lang="fr-CA" sz="1400" baseline="0" noProof="0" dirty="0" smtClean="0"/>
                        <a:t> pharm.</a:t>
                      </a:r>
                      <a:endParaRPr lang="fr-CA" sz="1400" noProof="0" dirty="0"/>
                    </a:p>
                  </a:txBody>
                  <a:tcPr/>
                </a:tc>
                <a:tc>
                  <a:txBody>
                    <a:bodyPr/>
                    <a:lstStyle/>
                    <a:p>
                      <a:pPr algn="ctr"/>
                      <a:r>
                        <a:rPr lang="fr-CA" sz="1400" noProof="0" dirty="0" smtClean="0"/>
                        <a:t>Oui</a:t>
                      </a:r>
                    </a:p>
                    <a:p>
                      <a:pPr algn="ctr"/>
                      <a:r>
                        <a:rPr lang="fr-CA" sz="1400" noProof="0" dirty="0" smtClean="0"/>
                        <a:t>Non</a:t>
                      </a:r>
                    </a:p>
                    <a:p>
                      <a:pPr algn="ctr"/>
                      <a:r>
                        <a:rPr lang="fr-CA" sz="1400" noProof="0" dirty="0" smtClean="0"/>
                        <a:t>Non</a:t>
                      </a:r>
                      <a:endParaRPr lang="fr-CA" sz="1400" noProof="0" dirty="0"/>
                    </a:p>
                  </a:txBody>
                  <a:tcPr/>
                </a:tc>
              </a:tr>
            </a:tbl>
          </a:graphicData>
        </a:graphic>
      </p:graphicFrame>
    </p:spTree>
    <p:extLst>
      <p:ext uri="{BB962C8B-B14F-4D97-AF65-F5344CB8AC3E}">
        <p14:creationId xmlns:p14="http://schemas.microsoft.com/office/powerpoint/2010/main" val="38736820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720080"/>
          </a:xfrm>
        </p:spPr>
        <p:txBody>
          <a:bodyPr/>
          <a:lstStyle/>
          <a:p>
            <a:r>
              <a:rPr lang="fr-CA" sz="3200" dirty="0" smtClean="0"/>
              <a:t>Sources publiques pour formules de vérification</a:t>
            </a:r>
            <a:endParaRPr lang="fr-CA" sz="3200" dirty="0"/>
          </a:p>
        </p:txBody>
      </p:sp>
      <p:sp>
        <p:nvSpPr>
          <p:cNvPr id="3" name="Content Placeholder 2"/>
          <p:cNvSpPr>
            <a:spLocks noGrp="1"/>
          </p:cNvSpPr>
          <p:nvPr>
            <p:ph idx="1"/>
          </p:nvPr>
        </p:nvSpPr>
        <p:spPr>
          <a:xfrm>
            <a:off x="1038275" y="1335435"/>
            <a:ext cx="7871792" cy="864096"/>
          </a:xfrm>
        </p:spPr>
        <p:txBody>
          <a:bodyPr/>
          <a:lstStyle/>
          <a:p>
            <a:pPr marL="0" indent="0">
              <a:buNone/>
            </a:pPr>
            <a:r>
              <a:rPr lang="fr-CA" dirty="0" smtClean="0"/>
              <a:t>Aucune vérification nécessaire</a:t>
            </a:r>
          </a:p>
          <a:p>
            <a:endParaRPr lang="fr-CA" sz="1800" dirty="0" smtClean="0"/>
          </a:p>
          <a:p>
            <a:endParaRPr lang="fr-CA" sz="1800" dirty="0" smtClean="0"/>
          </a:p>
          <a:p>
            <a:endParaRPr lang="fr-CA" sz="1800" dirty="0" smtClean="0"/>
          </a:p>
          <a:p>
            <a:endParaRPr lang="fr-CA" sz="1800" dirty="0" smtClean="0"/>
          </a:p>
          <a:p>
            <a:endParaRPr lang="fr-CA" sz="1800" dirty="0" smtClean="0"/>
          </a:p>
          <a:p>
            <a:endParaRPr lang="fr-CA" sz="1600" dirty="0" smtClean="0"/>
          </a:p>
          <a:p>
            <a:pPr marL="0" indent="0">
              <a:buNone/>
            </a:pPr>
            <a:r>
              <a:rPr lang="fr-CA" dirty="0" smtClean="0"/>
              <a:t>Vérification requise</a:t>
            </a:r>
          </a:p>
          <a:p>
            <a:endParaRPr lang="fr-CA" sz="1800" dirty="0" smtClean="0"/>
          </a:p>
        </p:txBody>
      </p:sp>
      <p:sp>
        <p:nvSpPr>
          <p:cNvPr id="4" name="Slide Number Placeholder 3"/>
          <p:cNvSpPr>
            <a:spLocks noGrp="1"/>
          </p:cNvSpPr>
          <p:nvPr>
            <p:ph type="sldNum" sz="quarter" idx="10"/>
          </p:nvPr>
        </p:nvSpPr>
        <p:spPr/>
        <p:txBody>
          <a:bodyPr/>
          <a:lstStyle/>
          <a:p>
            <a:fld id="{9AE01BED-D8E1-49C6-9412-EC47A3C5ABFB}" type="slidenum">
              <a:rPr lang="en-US" smtClean="0"/>
              <a:pPr/>
              <a:t>28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87421186"/>
              </p:ext>
            </p:extLst>
          </p:nvPr>
        </p:nvGraphicFramePr>
        <p:xfrm>
          <a:off x="1981200" y="1752600"/>
          <a:ext cx="4824536" cy="2042160"/>
        </p:xfrm>
        <a:graphic>
          <a:graphicData uri="http://schemas.openxmlformats.org/drawingml/2006/table">
            <a:tbl>
              <a:tblPr firstRow="1" bandRow="1">
                <a:tableStyleId>{5C22544A-7EE6-4342-B048-85BDC9FD1C3A}</a:tableStyleId>
              </a:tblPr>
              <a:tblGrid>
                <a:gridCol w="1144805"/>
                <a:gridCol w="3679731"/>
              </a:tblGrid>
              <a:tr h="300033">
                <a:tc>
                  <a:txBody>
                    <a:bodyPr/>
                    <a:lstStyle/>
                    <a:p>
                      <a:r>
                        <a:rPr lang="fr-CA" sz="1400" noProof="0" dirty="0" smtClean="0"/>
                        <a:t>Pays</a:t>
                      </a:r>
                      <a:r>
                        <a:rPr lang="fr-CA" sz="1400" baseline="0" noProof="0" dirty="0" smtClean="0"/>
                        <a:t> </a:t>
                      </a:r>
                      <a:endParaRPr lang="fr-CA" sz="1400" noProof="0" dirty="0"/>
                    </a:p>
                  </a:txBody>
                  <a:tcPr/>
                </a:tc>
                <a:tc>
                  <a:txBody>
                    <a:bodyPr/>
                    <a:lstStyle/>
                    <a:p>
                      <a:r>
                        <a:rPr lang="fr-CA" sz="1400" noProof="0" dirty="0" smtClean="0"/>
                        <a:t>Public Source</a:t>
                      </a:r>
                      <a:endParaRPr lang="fr-CA" sz="1400" noProof="0" dirty="0"/>
                    </a:p>
                  </a:txBody>
                  <a:tcPr/>
                </a:tc>
              </a:tr>
              <a:tr h="300033">
                <a:tc>
                  <a:txBody>
                    <a:bodyPr/>
                    <a:lstStyle/>
                    <a:p>
                      <a:r>
                        <a:rPr lang="fr-CA" sz="1400" noProof="0" dirty="0" smtClean="0"/>
                        <a:t>France</a:t>
                      </a:r>
                      <a:endParaRPr lang="fr-CA" sz="1400" noProof="0" dirty="0"/>
                    </a:p>
                  </a:txBody>
                  <a:tcPr/>
                </a:tc>
                <a:tc>
                  <a:txBody>
                    <a:bodyPr/>
                    <a:lstStyle/>
                    <a:p>
                      <a:r>
                        <a:rPr lang="fr-CA" sz="1400" noProof="0" dirty="0" smtClean="0"/>
                        <a:t>VIDAL</a:t>
                      </a:r>
                      <a:endParaRPr lang="fr-CA" sz="1400" noProof="0" dirty="0"/>
                    </a:p>
                  </a:txBody>
                  <a:tcPr/>
                </a:tc>
              </a:tr>
              <a:tr h="300033">
                <a:tc>
                  <a:txBody>
                    <a:bodyPr/>
                    <a:lstStyle/>
                    <a:p>
                      <a:r>
                        <a:rPr lang="fr-CA" sz="1400" noProof="0" dirty="0" smtClean="0"/>
                        <a:t>Suède</a:t>
                      </a:r>
                      <a:endParaRPr lang="fr-CA" sz="1400" noProof="0" dirty="0"/>
                    </a:p>
                  </a:txBody>
                  <a:tcPr/>
                </a:tc>
                <a:tc>
                  <a:txBody>
                    <a:bodyPr/>
                    <a:lstStyle/>
                    <a:p>
                      <a:r>
                        <a:rPr lang="fr-CA" sz="1400" noProof="0" dirty="0" smtClean="0"/>
                        <a:t>Agence des avantages dentaires et pharmaceutiques  (TLV)</a:t>
                      </a:r>
                      <a:endParaRPr lang="fr-CA" sz="1400" noProof="0" dirty="0"/>
                    </a:p>
                  </a:txBody>
                  <a:tcPr/>
                </a:tc>
              </a:tr>
              <a:tr h="300033">
                <a:tc>
                  <a:txBody>
                    <a:bodyPr/>
                    <a:lstStyle/>
                    <a:p>
                      <a:r>
                        <a:rPr lang="fr-CA" sz="1400" noProof="0" dirty="0" smtClean="0"/>
                        <a:t>Suisse</a:t>
                      </a:r>
                      <a:endParaRPr lang="fr-CA" sz="1400" noProof="0" dirty="0"/>
                    </a:p>
                  </a:txBody>
                  <a:tcPr/>
                </a:tc>
                <a:tc>
                  <a:txBody>
                    <a:bodyPr/>
                    <a:lstStyle/>
                    <a:p>
                      <a:r>
                        <a:rPr lang="fr-CA" sz="1400" noProof="0" dirty="0" smtClean="0"/>
                        <a:t>Office fédéral de la santé publique</a:t>
                      </a:r>
                      <a:r>
                        <a:rPr lang="fr-CA" sz="1400" baseline="0" noProof="0" dirty="0" smtClean="0"/>
                        <a:t> </a:t>
                      </a:r>
                      <a:r>
                        <a:rPr lang="fr-CA" sz="1400" noProof="0" dirty="0" smtClean="0"/>
                        <a:t>(OFSP</a:t>
                      </a:r>
                      <a:r>
                        <a:rPr lang="fr-CA" sz="1400" baseline="0" noProof="0" dirty="0" smtClean="0"/>
                        <a:t> ou BAG)</a:t>
                      </a:r>
                      <a:endParaRPr lang="fr-CA" sz="1400" noProof="0" dirty="0"/>
                    </a:p>
                  </a:txBody>
                  <a:tcPr/>
                </a:tc>
              </a:tr>
              <a:tr h="300033">
                <a:tc>
                  <a:txBody>
                    <a:bodyPr/>
                    <a:lstStyle/>
                    <a:p>
                      <a:r>
                        <a:rPr lang="fr-CA" sz="1400" noProof="0" dirty="0" smtClean="0"/>
                        <a:t>R.-U.</a:t>
                      </a:r>
                      <a:endParaRPr lang="fr-CA" sz="1400" noProof="0" dirty="0"/>
                    </a:p>
                  </a:txBody>
                  <a:tcPr/>
                </a:tc>
                <a:tc>
                  <a:txBody>
                    <a:bodyPr/>
                    <a:lstStyle/>
                    <a:p>
                      <a:r>
                        <a:rPr lang="fr-CA" sz="1400" noProof="0" dirty="0" smtClean="0"/>
                        <a:t>MIMS</a:t>
                      </a:r>
                      <a:endParaRPr lang="fr-CA" sz="1400" noProof="0" dirty="0"/>
                    </a:p>
                  </a:txBody>
                  <a:tcPr/>
                </a:tc>
              </a:tr>
              <a:tr h="300033">
                <a:tc>
                  <a:txBody>
                    <a:bodyPr/>
                    <a:lstStyle/>
                    <a:p>
                      <a:r>
                        <a:rPr lang="fr-CA" sz="1400" noProof="0" dirty="0" smtClean="0"/>
                        <a:t>É.-U.</a:t>
                      </a:r>
                      <a:endParaRPr lang="fr-CA" sz="1400" noProof="0" dirty="0"/>
                    </a:p>
                  </a:txBody>
                  <a:tcPr/>
                </a:tc>
                <a:tc>
                  <a:txBody>
                    <a:bodyPr/>
                    <a:lstStyle/>
                    <a:p>
                      <a:r>
                        <a:rPr lang="fr-CA" sz="1400" noProof="0" dirty="0" smtClean="0"/>
                        <a:t>VA,</a:t>
                      </a:r>
                      <a:r>
                        <a:rPr lang="fr-CA" sz="1400" baseline="0" noProof="0" dirty="0" smtClean="0"/>
                        <a:t> </a:t>
                      </a:r>
                      <a:r>
                        <a:rPr lang="fr-CA" sz="1400" baseline="0" noProof="0" dirty="0" err="1" smtClean="0"/>
                        <a:t>Red</a:t>
                      </a:r>
                      <a:r>
                        <a:rPr lang="fr-CA" sz="1400" baseline="0" noProof="0" dirty="0" smtClean="0"/>
                        <a:t> Book</a:t>
                      </a:r>
                      <a:endParaRPr lang="fr-CA" sz="1400" noProof="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065737652"/>
              </p:ext>
            </p:extLst>
          </p:nvPr>
        </p:nvGraphicFramePr>
        <p:xfrm>
          <a:off x="1979712" y="4242792"/>
          <a:ext cx="4824536" cy="914400"/>
        </p:xfrm>
        <a:graphic>
          <a:graphicData uri="http://schemas.openxmlformats.org/drawingml/2006/table">
            <a:tbl>
              <a:tblPr firstRow="1" bandRow="1">
                <a:tableStyleId>{5C22544A-7EE6-4342-B048-85BDC9FD1C3A}</a:tableStyleId>
              </a:tblPr>
              <a:tblGrid>
                <a:gridCol w="981262"/>
                <a:gridCol w="3843274"/>
              </a:tblGrid>
              <a:tr h="264029">
                <a:tc>
                  <a:txBody>
                    <a:bodyPr/>
                    <a:lstStyle/>
                    <a:p>
                      <a:r>
                        <a:rPr lang="fr-CA" sz="1400" noProof="0" dirty="0" smtClean="0"/>
                        <a:t>Pays</a:t>
                      </a:r>
                      <a:r>
                        <a:rPr lang="fr-CA" sz="1400" baseline="0" noProof="0" dirty="0" smtClean="0"/>
                        <a:t> </a:t>
                      </a:r>
                      <a:endParaRPr lang="fr-CA" sz="1400" noProof="0" dirty="0"/>
                    </a:p>
                  </a:txBody>
                  <a:tcPr/>
                </a:tc>
                <a:tc>
                  <a:txBody>
                    <a:bodyPr/>
                    <a:lstStyle/>
                    <a:p>
                      <a:r>
                        <a:rPr lang="fr-CA" sz="1400" baseline="0" noProof="0" dirty="0" smtClean="0"/>
                        <a:t>Source</a:t>
                      </a:r>
                      <a:endParaRPr lang="fr-CA" sz="1400" noProof="0" dirty="0"/>
                    </a:p>
                  </a:txBody>
                  <a:tcPr/>
                </a:tc>
              </a:tr>
              <a:tr h="264029">
                <a:tc>
                  <a:txBody>
                    <a:bodyPr/>
                    <a:lstStyle/>
                    <a:p>
                      <a:r>
                        <a:rPr lang="fr-CA" sz="1400" noProof="0" dirty="0" smtClean="0"/>
                        <a:t>Allemagne</a:t>
                      </a:r>
                      <a:endParaRPr lang="fr-CA" sz="1400" noProof="0" dirty="0"/>
                    </a:p>
                  </a:txBody>
                  <a:tcPr/>
                </a:tc>
                <a:tc>
                  <a:txBody>
                    <a:bodyPr/>
                    <a:lstStyle/>
                    <a:p>
                      <a:r>
                        <a:rPr lang="fr-CA" sz="1400" noProof="0" dirty="0" smtClean="0"/>
                        <a:t>Rote</a:t>
                      </a:r>
                      <a:r>
                        <a:rPr lang="fr-CA" sz="1400" baseline="0" noProof="0" dirty="0" smtClean="0"/>
                        <a:t> Liste</a:t>
                      </a:r>
                      <a:endParaRPr lang="fr-CA" sz="1400" noProof="0" dirty="0"/>
                    </a:p>
                  </a:txBody>
                  <a:tcPr/>
                </a:tc>
              </a:tr>
              <a:tr h="264029">
                <a:tc>
                  <a:txBody>
                    <a:bodyPr/>
                    <a:lstStyle/>
                    <a:p>
                      <a:r>
                        <a:rPr lang="fr-CA" sz="1400" noProof="0" dirty="0" smtClean="0"/>
                        <a:t>Italie</a:t>
                      </a:r>
                      <a:endParaRPr lang="fr-CA" sz="1400" noProof="0" dirty="0"/>
                    </a:p>
                  </a:txBody>
                  <a:tcPr/>
                </a:tc>
                <a:tc>
                  <a:txBody>
                    <a:bodyPr/>
                    <a:lstStyle/>
                    <a:p>
                      <a:r>
                        <a:rPr lang="fr-CA" sz="1400" noProof="0" dirty="0" smtClean="0"/>
                        <a:t>L’</a:t>
                      </a:r>
                      <a:r>
                        <a:rPr lang="fr-CA" sz="1400" noProof="0" dirty="0" err="1" smtClean="0"/>
                        <a:t>Informatore</a:t>
                      </a:r>
                      <a:r>
                        <a:rPr lang="fr-CA" sz="1400" noProof="0" dirty="0" smtClean="0"/>
                        <a:t> </a:t>
                      </a:r>
                      <a:r>
                        <a:rPr lang="fr-CA" sz="1400" noProof="0" dirty="0" err="1" smtClean="0"/>
                        <a:t>Farmaceutico</a:t>
                      </a:r>
                      <a:endParaRPr lang="fr-CA" sz="1400" noProof="0" dirty="0"/>
                    </a:p>
                  </a:txBody>
                  <a:tcPr/>
                </a:tc>
              </a:tr>
            </a:tbl>
          </a:graphicData>
        </a:graphic>
      </p:graphicFrame>
    </p:spTree>
    <p:extLst>
      <p:ext uri="{BB962C8B-B14F-4D97-AF65-F5344CB8AC3E}">
        <p14:creationId xmlns:p14="http://schemas.microsoft.com/office/powerpoint/2010/main" val="1553799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720080"/>
          </a:xfrm>
        </p:spPr>
        <p:txBody>
          <a:bodyPr/>
          <a:lstStyle/>
          <a:p>
            <a:r>
              <a:rPr lang="fr-CA" dirty="0" smtClean="0"/>
              <a:t>Regard prospectif</a:t>
            </a:r>
            <a:endParaRPr lang="fr-CA" dirty="0"/>
          </a:p>
        </p:txBody>
      </p:sp>
      <p:sp>
        <p:nvSpPr>
          <p:cNvPr id="3" name="Content Placeholder 2"/>
          <p:cNvSpPr>
            <a:spLocks noGrp="1"/>
          </p:cNvSpPr>
          <p:nvPr>
            <p:ph idx="1"/>
          </p:nvPr>
        </p:nvSpPr>
        <p:spPr>
          <a:xfrm>
            <a:off x="1066800" y="1196752"/>
            <a:ext cx="7848600" cy="5580856"/>
          </a:xfrm>
        </p:spPr>
        <p:txBody>
          <a:bodyPr/>
          <a:lstStyle/>
          <a:p>
            <a:r>
              <a:rPr lang="fr-CA" b="0" dirty="0" smtClean="0"/>
              <a:t>Le CEPMB examine la possibilité d’adopter une autre source publique H et C pour l’Allemagne – </a:t>
            </a:r>
            <a:r>
              <a:rPr lang="fr-CA" b="0" i="1" dirty="0" smtClean="0"/>
              <a:t>Lauer-Taxe</a:t>
            </a:r>
            <a:r>
              <a:rPr lang="fr-CA" b="0" dirty="0" smtClean="0"/>
              <a:t>.</a:t>
            </a:r>
          </a:p>
          <a:p>
            <a:pPr lvl="1">
              <a:buFont typeface="Wingdings" panose="05000000000000000000" pitchFamily="2" charset="2"/>
              <a:buChar char="§"/>
            </a:pPr>
            <a:endParaRPr lang="fr-CA" dirty="0" smtClean="0"/>
          </a:p>
          <a:p>
            <a:r>
              <a:rPr lang="fr-CA" b="0" dirty="0" smtClean="0"/>
              <a:t>Pour les autres pays, la politique du CEPMB relativement à l’utilisation de sources publiques H et C pour la vérification des prix.</a:t>
            </a:r>
          </a:p>
          <a:p>
            <a:endParaRPr lang="fr-CA" b="0" dirty="0" smtClean="0"/>
          </a:p>
          <a:p>
            <a:r>
              <a:rPr lang="fr-CA" b="0" dirty="0" smtClean="0"/>
              <a:t>Toutefois, le CEPMB publiera prochainement un arbre décisionnel afin d’assurer la transparence pour les brevetés quant à la manière dont le CEPMB arrive à ses conclusions quant à l’acceptabilité d’autres sources si, et seulement si, des sources publiques H et C NE sont PAS disponibles.</a:t>
            </a:r>
          </a:p>
        </p:txBody>
      </p:sp>
      <p:sp>
        <p:nvSpPr>
          <p:cNvPr id="4" name="Slide Number Placeholder 3"/>
          <p:cNvSpPr>
            <a:spLocks noGrp="1"/>
          </p:cNvSpPr>
          <p:nvPr>
            <p:ph type="sldNum" sz="quarter" idx="10"/>
          </p:nvPr>
        </p:nvSpPr>
        <p:spPr/>
        <p:txBody>
          <a:bodyPr/>
          <a:lstStyle/>
          <a:p>
            <a:fld id="{9AE01BED-D8E1-49C6-9412-EC47A3C5ABFB}" type="slidenum">
              <a:rPr lang="en-US" smtClean="0"/>
              <a:pPr/>
              <a:t>29</a:t>
            </a:fld>
            <a:endParaRPr lang="en-US"/>
          </a:p>
        </p:txBody>
      </p:sp>
    </p:spTree>
    <p:extLst>
      <p:ext uri="{BB962C8B-B14F-4D97-AF65-F5344CB8AC3E}">
        <p14:creationId xmlns:p14="http://schemas.microsoft.com/office/powerpoint/2010/main" val="3239231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28600"/>
            <a:ext cx="7848600" cy="1066800"/>
          </a:xfrm>
        </p:spPr>
        <p:txBody>
          <a:bodyPr/>
          <a:lstStyle/>
          <a:p>
            <a:pPr algn="ctr"/>
            <a:r>
              <a:rPr lang="fr-CA" u="sng" dirty="0" smtClean="0"/>
              <a:t>Aperçu</a:t>
            </a:r>
            <a:endParaRPr lang="fr-CA" u="sng" dirty="0"/>
          </a:p>
        </p:txBody>
      </p:sp>
      <p:sp>
        <p:nvSpPr>
          <p:cNvPr id="5" name="Content Placeholder 4"/>
          <p:cNvSpPr>
            <a:spLocks noGrp="1"/>
          </p:cNvSpPr>
          <p:nvPr>
            <p:ph idx="1"/>
          </p:nvPr>
        </p:nvSpPr>
        <p:spPr>
          <a:xfrm>
            <a:off x="1066800" y="914400"/>
            <a:ext cx="7848600" cy="4648200"/>
          </a:xfrm>
        </p:spPr>
        <p:txBody>
          <a:bodyPr/>
          <a:lstStyle/>
          <a:p>
            <a:r>
              <a:rPr lang="fr-CA" dirty="0" smtClean="0"/>
              <a:t>Les pratiques exemplaires relatives au dépôt du formulaire 3</a:t>
            </a:r>
          </a:p>
          <a:p>
            <a:endParaRPr lang="fr-CA" dirty="0" smtClean="0"/>
          </a:p>
          <a:p>
            <a:r>
              <a:rPr lang="fr-CA" dirty="0" smtClean="0"/>
              <a:t>La section 5 et les sources consultés par le personnel du Conseil pour la vérification des prix internationaux</a:t>
            </a:r>
          </a:p>
          <a:p>
            <a:endParaRPr lang="fr-CA" dirty="0" smtClean="0"/>
          </a:p>
          <a:p>
            <a:r>
              <a:rPr lang="fr-CA" dirty="0"/>
              <a:t>Le point </a:t>
            </a:r>
            <a:r>
              <a:rPr lang="fr-CA" dirty="0" smtClean="0"/>
              <a:t>sur l’outil de dépôt en ligne</a:t>
            </a:r>
          </a:p>
          <a:p>
            <a:endParaRPr lang="fr-CA" dirty="0" smtClean="0"/>
          </a:p>
          <a:p>
            <a:r>
              <a:rPr lang="fr-CA" dirty="0" smtClean="0"/>
              <a:t>Le point sur la modification réglementaire concernant le dépôt</a:t>
            </a:r>
          </a:p>
          <a:p>
            <a:endParaRPr lang="fr-CA" dirty="0" smtClean="0"/>
          </a:p>
          <a:p>
            <a:r>
              <a:rPr lang="fr-CA" dirty="0" smtClean="0"/>
              <a:t>La Politique d’interprétation</a:t>
            </a:r>
          </a:p>
          <a:p>
            <a:pPr marL="0" indent="0">
              <a:buNone/>
            </a:pPr>
            <a:endParaRPr lang="fr-CA" dirty="0"/>
          </a:p>
        </p:txBody>
      </p:sp>
    </p:spTree>
    <p:extLst>
      <p:ext uri="{BB962C8B-B14F-4D97-AF65-F5344CB8AC3E}">
        <p14:creationId xmlns:p14="http://schemas.microsoft.com/office/powerpoint/2010/main" val="26429709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24508" y="5867400"/>
            <a:ext cx="609600" cy="476250"/>
          </a:xfrm>
        </p:spPr>
        <p:txBody>
          <a:bodyPr/>
          <a:lstStyle/>
          <a:p>
            <a:fld id="{9AE01BED-D8E1-49C6-9412-EC47A3C5ABFB}" type="slidenum">
              <a:rPr lang="fr-CA" smtClean="0"/>
              <a:pPr/>
              <a:t>30</a:t>
            </a:fld>
            <a:endParaRPr lang="fr-CA" dirty="0"/>
          </a:p>
        </p:txBody>
      </p:sp>
      <p:sp>
        <p:nvSpPr>
          <p:cNvPr id="42" name="TextBox 41"/>
          <p:cNvSpPr txBox="1"/>
          <p:nvPr/>
        </p:nvSpPr>
        <p:spPr>
          <a:xfrm>
            <a:off x="1080120" y="2735554"/>
            <a:ext cx="1511660" cy="646331"/>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dirty="0" smtClean="0">
                <a:ln>
                  <a:noFill/>
                </a:ln>
                <a:solidFill>
                  <a:prstClr val="black"/>
                </a:solidFill>
                <a:effectLst/>
                <a:uLnTx/>
                <a:uFillTx/>
                <a:latin typeface="Calibri"/>
              </a:rPr>
              <a:t>Prix départ usine?</a:t>
            </a:r>
          </a:p>
        </p:txBody>
      </p:sp>
      <p:sp>
        <p:nvSpPr>
          <p:cNvPr id="43" name="TextBox 42"/>
          <p:cNvSpPr txBox="1"/>
          <p:nvPr/>
        </p:nvSpPr>
        <p:spPr>
          <a:xfrm>
            <a:off x="2303748" y="4222829"/>
            <a:ext cx="1511660" cy="923330"/>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lvl="0" algn="ctr">
              <a:defRPr/>
            </a:pPr>
            <a:r>
              <a:rPr lang="fr-CA" kern="0" dirty="0" smtClean="0">
                <a:solidFill>
                  <a:prstClr val="black"/>
                </a:solidFill>
                <a:latin typeface="Calibri"/>
              </a:rPr>
              <a:t>Prix accessible au public?</a:t>
            </a:r>
            <a:endParaRPr lang="fr-CA" kern="0" dirty="0">
              <a:solidFill>
                <a:prstClr val="black"/>
              </a:solidFill>
              <a:latin typeface="Calibri"/>
            </a:endParaRPr>
          </a:p>
        </p:txBody>
      </p:sp>
      <p:sp>
        <p:nvSpPr>
          <p:cNvPr id="44" name="TextBox 43"/>
          <p:cNvSpPr txBox="1"/>
          <p:nvPr/>
        </p:nvSpPr>
        <p:spPr>
          <a:xfrm>
            <a:off x="4572508" y="161928"/>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dirty="0" smtClean="0">
                <a:ln>
                  <a:noFill/>
                </a:ln>
                <a:solidFill>
                  <a:prstClr val="black"/>
                </a:solidFill>
                <a:effectLst/>
                <a:uLnTx/>
                <a:uFillTx/>
                <a:latin typeface="Calibri"/>
              </a:rPr>
              <a:t>Accepté</a:t>
            </a:r>
          </a:p>
        </p:txBody>
      </p:sp>
      <p:sp>
        <p:nvSpPr>
          <p:cNvPr id="45" name="TextBox 44"/>
          <p:cNvSpPr txBox="1"/>
          <p:nvPr/>
        </p:nvSpPr>
        <p:spPr>
          <a:xfrm>
            <a:off x="4572508" y="764704"/>
            <a:ext cx="1511660" cy="830997"/>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lvl="0" algn="ctr">
              <a:defRPr/>
            </a:pPr>
            <a:r>
              <a:rPr lang="fr-CA" sz="1600" kern="0" dirty="0" smtClean="0">
                <a:solidFill>
                  <a:prstClr val="black"/>
                </a:solidFill>
                <a:latin typeface="Calibri"/>
              </a:rPr>
              <a:t>Convenu avec l’autorité </a:t>
            </a:r>
            <a:r>
              <a:rPr lang="fr-CA" sz="1600" kern="0" dirty="0" err="1" smtClean="0">
                <a:solidFill>
                  <a:prstClr val="black"/>
                </a:solidFill>
                <a:latin typeface="Calibri"/>
              </a:rPr>
              <a:t>réglementante</a:t>
            </a:r>
            <a:r>
              <a:rPr lang="fr-CA" sz="1600" kern="0" dirty="0" smtClean="0">
                <a:solidFill>
                  <a:prstClr val="black"/>
                </a:solidFill>
                <a:latin typeface="Calibri"/>
              </a:rPr>
              <a:t>?</a:t>
            </a:r>
            <a:endParaRPr lang="fr-CA" sz="1600" kern="0" dirty="0">
              <a:solidFill>
                <a:prstClr val="black"/>
              </a:solidFill>
              <a:latin typeface="Calibri"/>
            </a:endParaRPr>
          </a:p>
        </p:txBody>
      </p:sp>
      <p:sp>
        <p:nvSpPr>
          <p:cNvPr id="46" name="TextBox 45"/>
          <p:cNvSpPr txBox="1"/>
          <p:nvPr/>
        </p:nvSpPr>
        <p:spPr>
          <a:xfrm>
            <a:off x="4572000" y="2780928"/>
            <a:ext cx="1511660" cy="584775"/>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600" b="0" i="0" u="none" strike="noStrike" kern="0" cap="none" spc="0" normalizeH="0" baseline="0" dirty="0" smtClean="0">
                <a:ln>
                  <a:noFill/>
                </a:ln>
                <a:solidFill>
                  <a:prstClr val="black"/>
                </a:solidFill>
                <a:effectLst/>
                <a:uLnTx/>
                <a:uFillTx/>
                <a:latin typeface="Calibri"/>
              </a:rPr>
              <a:t>Marges réglementées?</a:t>
            </a:r>
          </a:p>
        </p:txBody>
      </p:sp>
      <p:sp>
        <p:nvSpPr>
          <p:cNvPr id="47" name="TextBox 46"/>
          <p:cNvSpPr txBox="1"/>
          <p:nvPr/>
        </p:nvSpPr>
        <p:spPr>
          <a:xfrm>
            <a:off x="6804756" y="1871122"/>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dirty="0" smtClean="0">
                <a:ln>
                  <a:noFill/>
                </a:ln>
                <a:solidFill>
                  <a:prstClr val="black"/>
                </a:solidFill>
                <a:effectLst/>
                <a:uLnTx/>
                <a:uFillTx/>
                <a:latin typeface="Calibri"/>
              </a:rPr>
              <a:t>Rejeté</a:t>
            </a:r>
          </a:p>
        </p:txBody>
      </p:sp>
      <p:sp>
        <p:nvSpPr>
          <p:cNvPr id="48" name="TextBox 47"/>
          <p:cNvSpPr txBox="1"/>
          <p:nvPr/>
        </p:nvSpPr>
        <p:spPr>
          <a:xfrm>
            <a:off x="6804756" y="440668"/>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lvl="0" algn="ctr">
              <a:defRPr/>
            </a:pPr>
            <a:r>
              <a:rPr lang="fr-CA" kern="0" dirty="0" smtClean="0">
                <a:solidFill>
                  <a:prstClr val="black"/>
                </a:solidFill>
                <a:latin typeface="Calibri"/>
              </a:rPr>
              <a:t>Cas par cas</a:t>
            </a:r>
            <a:endParaRPr lang="fr-CA" kern="0" dirty="0">
              <a:solidFill>
                <a:prstClr val="black"/>
              </a:solidFill>
              <a:latin typeface="Calibri"/>
            </a:endParaRPr>
          </a:p>
        </p:txBody>
      </p:sp>
      <p:sp>
        <p:nvSpPr>
          <p:cNvPr id="49" name="TextBox 48"/>
          <p:cNvSpPr txBox="1"/>
          <p:nvPr/>
        </p:nvSpPr>
        <p:spPr>
          <a:xfrm>
            <a:off x="2320520" y="478413"/>
            <a:ext cx="1511660" cy="923330"/>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dirty="0" smtClean="0">
                <a:ln>
                  <a:noFill/>
                </a:ln>
                <a:solidFill>
                  <a:prstClr val="black"/>
                </a:solidFill>
                <a:effectLst/>
                <a:uLnTx/>
                <a:uFillTx/>
                <a:latin typeface="Calibri"/>
              </a:rPr>
              <a:t>Prix accessible au public?</a:t>
            </a:r>
          </a:p>
        </p:txBody>
      </p:sp>
      <p:sp>
        <p:nvSpPr>
          <p:cNvPr id="50" name="TextBox 49"/>
          <p:cNvSpPr txBox="1"/>
          <p:nvPr/>
        </p:nvSpPr>
        <p:spPr>
          <a:xfrm>
            <a:off x="4572000" y="4581128"/>
            <a:ext cx="1511660" cy="830997"/>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algn="ctr">
              <a:defRPr/>
            </a:pPr>
            <a:r>
              <a:rPr lang="fr-CA" sz="1600" kern="0" dirty="0" smtClean="0">
                <a:solidFill>
                  <a:prstClr val="black"/>
                </a:solidFill>
                <a:latin typeface="Calibri"/>
              </a:rPr>
              <a:t>Convenu avec l’autorité </a:t>
            </a:r>
            <a:r>
              <a:rPr lang="fr-CA" sz="1600" kern="0" dirty="0" err="1" smtClean="0">
                <a:solidFill>
                  <a:prstClr val="black"/>
                </a:solidFill>
                <a:latin typeface="Calibri"/>
              </a:rPr>
              <a:t>réglementante</a:t>
            </a:r>
            <a:r>
              <a:rPr lang="fr-CA" sz="1600" kern="0" dirty="0" smtClean="0">
                <a:solidFill>
                  <a:prstClr val="black"/>
                </a:solidFill>
                <a:latin typeface="Calibri"/>
              </a:rPr>
              <a:t>?</a:t>
            </a:r>
            <a:endParaRPr lang="fr-CA" sz="1600" kern="0" dirty="0">
              <a:solidFill>
                <a:prstClr val="black"/>
              </a:solidFill>
              <a:latin typeface="Calibri"/>
            </a:endParaRPr>
          </a:p>
        </p:txBody>
      </p:sp>
      <p:sp>
        <p:nvSpPr>
          <p:cNvPr id="51" name="TextBox 50"/>
          <p:cNvSpPr txBox="1"/>
          <p:nvPr/>
        </p:nvSpPr>
        <p:spPr>
          <a:xfrm>
            <a:off x="6804248" y="3646706"/>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lvl="0" algn="ctr">
              <a:defRPr/>
            </a:pPr>
            <a:r>
              <a:rPr lang="fr-CA" kern="0" dirty="0">
                <a:solidFill>
                  <a:prstClr val="black"/>
                </a:solidFill>
                <a:latin typeface="Calibri"/>
              </a:rPr>
              <a:t>Rejeté</a:t>
            </a:r>
          </a:p>
        </p:txBody>
      </p:sp>
      <p:sp>
        <p:nvSpPr>
          <p:cNvPr id="52" name="TextBox 51"/>
          <p:cNvSpPr txBox="1"/>
          <p:nvPr/>
        </p:nvSpPr>
        <p:spPr>
          <a:xfrm>
            <a:off x="6804248" y="2456892"/>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dirty="0" smtClean="0">
                <a:ln>
                  <a:noFill/>
                </a:ln>
                <a:solidFill>
                  <a:prstClr val="black"/>
                </a:solidFill>
                <a:effectLst/>
                <a:uLnTx/>
                <a:uFillTx/>
                <a:latin typeface="Calibri"/>
              </a:rPr>
              <a:t>Accepté</a:t>
            </a:r>
          </a:p>
        </p:txBody>
      </p:sp>
      <p:sp>
        <p:nvSpPr>
          <p:cNvPr id="53" name="TextBox 52"/>
          <p:cNvSpPr txBox="1"/>
          <p:nvPr/>
        </p:nvSpPr>
        <p:spPr>
          <a:xfrm>
            <a:off x="6804248" y="5673853"/>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lvl="0" algn="ctr">
              <a:defRPr/>
            </a:pPr>
            <a:r>
              <a:rPr lang="fr-CA" kern="0" dirty="0">
                <a:solidFill>
                  <a:prstClr val="black"/>
                </a:solidFill>
                <a:latin typeface="Calibri"/>
              </a:rPr>
              <a:t>Rejeté</a:t>
            </a:r>
          </a:p>
        </p:txBody>
      </p:sp>
      <p:sp>
        <p:nvSpPr>
          <p:cNvPr id="54" name="TextBox 53"/>
          <p:cNvSpPr txBox="1"/>
          <p:nvPr/>
        </p:nvSpPr>
        <p:spPr>
          <a:xfrm>
            <a:off x="6804248" y="4294778"/>
            <a:ext cx="1511660" cy="369332"/>
          </a:xfrm>
          <a:prstGeom prst="rect">
            <a:avLst/>
          </a:prstGeom>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800" b="0" i="0" u="none" strike="noStrike" kern="0" cap="none" spc="0" normalizeH="0" baseline="0" dirty="0" smtClean="0">
                <a:ln>
                  <a:noFill/>
                </a:ln>
                <a:solidFill>
                  <a:prstClr val="black"/>
                </a:solidFill>
                <a:effectLst/>
                <a:uLnTx/>
                <a:uFillTx/>
                <a:latin typeface="Calibri"/>
              </a:rPr>
              <a:t>Cas par cas</a:t>
            </a:r>
          </a:p>
        </p:txBody>
      </p:sp>
      <p:cxnSp>
        <p:nvCxnSpPr>
          <p:cNvPr id="55" name="Elbow Connector 54"/>
          <p:cNvCxnSpPr>
            <a:stCxn id="42" idx="0"/>
            <a:endCxn id="49" idx="1"/>
          </p:cNvCxnSpPr>
          <p:nvPr/>
        </p:nvCxnSpPr>
        <p:spPr>
          <a:xfrm rot="5400000" flipH="1" flipV="1">
            <a:off x="1180497" y="1595531"/>
            <a:ext cx="1795476" cy="484570"/>
          </a:xfrm>
          <a:prstGeom prst="bentConnector2">
            <a:avLst/>
          </a:prstGeom>
          <a:noFill/>
          <a:ln w="9525" cap="flat" cmpd="sng" algn="ctr">
            <a:solidFill>
              <a:srgbClr val="4F81BD">
                <a:shade val="95000"/>
                <a:satMod val="105000"/>
              </a:srgbClr>
            </a:solidFill>
            <a:prstDash val="solid"/>
            <a:tailEnd type="arrow"/>
          </a:ln>
          <a:effectLst/>
        </p:spPr>
      </p:cxnSp>
      <p:cxnSp>
        <p:nvCxnSpPr>
          <p:cNvPr id="56" name="Elbow Connector 55"/>
          <p:cNvCxnSpPr>
            <a:stCxn id="42" idx="2"/>
            <a:endCxn id="43" idx="1"/>
          </p:cNvCxnSpPr>
          <p:nvPr/>
        </p:nvCxnSpPr>
        <p:spPr>
          <a:xfrm rot="16200000" flipH="1">
            <a:off x="1418545" y="3799290"/>
            <a:ext cx="1302609" cy="467798"/>
          </a:xfrm>
          <a:prstGeom prst="bentConnector2">
            <a:avLst/>
          </a:prstGeom>
          <a:noFill/>
          <a:ln w="9525" cap="flat" cmpd="sng" algn="ctr">
            <a:solidFill>
              <a:srgbClr val="4F81BD">
                <a:shade val="95000"/>
                <a:satMod val="105000"/>
              </a:srgbClr>
            </a:solidFill>
            <a:prstDash val="solid"/>
            <a:tailEnd type="arrow"/>
          </a:ln>
          <a:effectLst/>
        </p:spPr>
      </p:cxnSp>
      <p:cxnSp>
        <p:nvCxnSpPr>
          <p:cNvPr id="57" name="Elbow Connector 56"/>
          <p:cNvCxnSpPr>
            <a:stCxn id="43" idx="2"/>
            <a:endCxn id="50" idx="1"/>
          </p:cNvCxnSpPr>
          <p:nvPr/>
        </p:nvCxnSpPr>
        <p:spPr>
          <a:xfrm rot="5400000" flipH="1" flipV="1">
            <a:off x="3741023" y="4315182"/>
            <a:ext cx="149532" cy="1512422"/>
          </a:xfrm>
          <a:prstGeom prst="bentConnector4">
            <a:avLst>
              <a:gd name="adj1" fmla="val -152877"/>
              <a:gd name="adj2" fmla="val 74987"/>
            </a:avLst>
          </a:prstGeom>
          <a:noFill/>
          <a:ln w="9525" cap="flat" cmpd="sng" algn="ctr">
            <a:solidFill>
              <a:srgbClr val="4F81BD">
                <a:shade val="95000"/>
                <a:satMod val="105000"/>
              </a:srgbClr>
            </a:solidFill>
            <a:prstDash val="solid"/>
            <a:tailEnd type="arrow"/>
          </a:ln>
          <a:effectLst/>
        </p:spPr>
      </p:cxnSp>
      <p:cxnSp>
        <p:nvCxnSpPr>
          <p:cNvPr id="58" name="Elbow Connector 57"/>
          <p:cNvCxnSpPr>
            <a:stCxn id="43" idx="0"/>
            <a:endCxn id="46" idx="1"/>
          </p:cNvCxnSpPr>
          <p:nvPr/>
        </p:nvCxnSpPr>
        <p:spPr>
          <a:xfrm rot="5400000" flipH="1" flipV="1">
            <a:off x="3241033" y="2891862"/>
            <a:ext cx="1149513" cy="1512422"/>
          </a:xfrm>
          <a:prstGeom prst="bentConnector2">
            <a:avLst/>
          </a:prstGeom>
          <a:noFill/>
          <a:ln w="9525" cap="flat" cmpd="sng" algn="ctr">
            <a:solidFill>
              <a:srgbClr val="4F81BD">
                <a:shade val="95000"/>
                <a:satMod val="105000"/>
              </a:srgbClr>
            </a:solidFill>
            <a:prstDash val="solid"/>
            <a:tailEnd type="arrow"/>
          </a:ln>
          <a:effectLst/>
        </p:spPr>
      </p:cxnSp>
      <p:cxnSp>
        <p:nvCxnSpPr>
          <p:cNvPr id="59" name="Elbow Connector 58"/>
          <p:cNvCxnSpPr>
            <a:stCxn id="49" idx="0"/>
            <a:endCxn id="44" idx="1"/>
          </p:cNvCxnSpPr>
          <p:nvPr/>
        </p:nvCxnSpPr>
        <p:spPr>
          <a:xfrm rot="5400000" flipH="1" flipV="1">
            <a:off x="3758520" y="-335575"/>
            <a:ext cx="131819" cy="1496158"/>
          </a:xfrm>
          <a:prstGeom prst="bentConnector2">
            <a:avLst/>
          </a:prstGeom>
          <a:noFill/>
          <a:ln w="9525" cap="flat" cmpd="sng" algn="ctr">
            <a:solidFill>
              <a:srgbClr val="4F81BD">
                <a:shade val="95000"/>
                <a:satMod val="105000"/>
              </a:srgbClr>
            </a:solidFill>
            <a:prstDash val="solid"/>
            <a:tailEnd type="arrow"/>
          </a:ln>
          <a:effectLst/>
        </p:spPr>
      </p:cxnSp>
      <p:cxnSp>
        <p:nvCxnSpPr>
          <p:cNvPr id="60" name="Elbow Connector 59"/>
          <p:cNvCxnSpPr>
            <a:stCxn id="49" idx="2"/>
            <a:endCxn id="45" idx="1"/>
          </p:cNvCxnSpPr>
          <p:nvPr/>
        </p:nvCxnSpPr>
        <p:spPr>
          <a:xfrm rot="5400000" flipH="1" flipV="1">
            <a:off x="3713659" y="542894"/>
            <a:ext cx="221540" cy="1496158"/>
          </a:xfrm>
          <a:prstGeom prst="bentConnector4">
            <a:avLst>
              <a:gd name="adj1" fmla="val -103187"/>
              <a:gd name="adj2" fmla="val 75259"/>
            </a:avLst>
          </a:prstGeom>
          <a:noFill/>
          <a:ln w="9525" cap="flat" cmpd="sng" algn="ctr">
            <a:solidFill>
              <a:srgbClr val="4F81BD">
                <a:shade val="95000"/>
                <a:satMod val="105000"/>
              </a:srgbClr>
            </a:solidFill>
            <a:prstDash val="solid"/>
            <a:tailEnd type="arrow"/>
          </a:ln>
          <a:effectLst/>
        </p:spPr>
      </p:cxnSp>
      <p:cxnSp>
        <p:nvCxnSpPr>
          <p:cNvPr id="61" name="Elbow Connector 60"/>
          <p:cNvCxnSpPr>
            <a:stCxn id="45" idx="0"/>
            <a:endCxn id="48" idx="1"/>
          </p:cNvCxnSpPr>
          <p:nvPr/>
        </p:nvCxnSpPr>
        <p:spPr>
          <a:xfrm rot="5400000" flipH="1" flipV="1">
            <a:off x="5996862" y="-43190"/>
            <a:ext cx="139370"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2" name="Elbow Connector 61"/>
          <p:cNvCxnSpPr>
            <a:stCxn id="45" idx="2"/>
            <a:endCxn id="47" idx="1"/>
          </p:cNvCxnSpPr>
          <p:nvPr/>
        </p:nvCxnSpPr>
        <p:spPr>
          <a:xfrm rot="16200000" flipH="1">
            <a:off x="5836504" y="1087535"/>
            <a:ext cx="460087"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3" name="Elbow Connector 62"/>
          <p:cNvCxnSpPr>
            <a:stCxn id="46" idx="0"/>
            <a:endCxn id="52" idx="1"/>
          </p:cNvCxnSpPr>
          <p:nvPr/>
        </p:nvCxnSpPr>
        <p:spPr>
          <a:xfrm rot="5400000" flipH="1" flipV="1">
            <a:off x="5996354" y="1973034"/>
            <a:ext cx="139370"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4" name="Elbow Connector 63"/>
          <p:cNvCxnSpPr>
            <a:stCxn id="46" idx="2"/>
            <a:endCxn id="51" idx="1"/>
          </p:cNvCxnSpPr>
          <p:nvPr/>
        </p:nvCxnSpPr>
        <p:spPr>
          <a:xfrm rot="16200000" flipH="1">
            <a:off x="5833205" y="2860328"/>
            <a:ext cx="465669"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5" name="Elbow Connector 64"/>
          <p:cNvCxnSpPr>
            <a:stCxn id="50" idx="0"/>
            <a:endCxn id="54" idx="1"/>
          </p:cNvCxnSpPr>
          <p:nvPr/>
        </p:nvCxnSpPr>
        <p:spPr>
          <a:xfrm rot="5400000" flipH="1" flipV="1">
            <a:off x="6015197" y="3792077"/>
            <a:ext cx="101684" cy="1476418"/>
          </a:xfrm>
          <a:prstGeom prst="bentConnector2">
            <a:avLst/>
          </a:prstGeom>
          <a:noFill/>
          <a:ln w="9525" cap="flat" cmpd="sng" algn="ctr">
            <a:solidFill>
              <a:srgbClr val="4F81BD">
                <a:shade val="95000"/>
                <a:satMod val="105000"/>
              </a:srgbClr>
            </a:solidFill>
            <a:prstDash val="solid"/>
            <a:tailEnd type="arrow"/>
          </a:ln>
          <a:effectLst/>
        </p:spPr>
      </p:cxnSp>
      <p:cxnSp>
        <p:nvCxnSpPr>
          <p:cNvPr id="66" name="Elbow Connector 65"/>
          <p:cNvCxnSpPr>
            <a:stCxn id="50" idx="2"/>
            <a:endCxn id="53" idx="1"/>
          </p:cNvCxnSpPr>
          <p:nvPr/>
        </p:nvCxnSpPr>
        <p:spPr>
          <a:xfrm rot="16200000" flipH="1">
            <a:off x="5842842" y="4897113"/>
            <a:ext cx="446394" cy="1476418"/>
          </a:xfrm>
          <a:prstGeom prst="bentConnector2">
            <a:avLst/>
          </a:prstGeom>
          <a:noFill/>
          <a:ln w="9525" cap="flat" cmpd="sng" algn="ctr">
            <a:solidFill>
              <a:srgbClr val="4F81BD">
                <a:shade val="95000"/>
                <a:satMod val="105000"/>
              </a:srgbClr>
            </a:solidFill>
            <a:prstDash val="solid"/>
            <a:tailEnd type="arrow"/>
          </a:ln>
          <a:effectLst/>
        </p:spPr>
      </p:cxnSp>
      <p:sp>
        <p:nvSpPr>
          <p:cNvPr id="67" name="TextBox 66"/>
          <p:cNvSpPr txBox="1"/>
          <p:nvPr/>
        </p:nvSpPr>
        <p:spPr>
          <a:xfrm>
            <a:off x="1223628" y="1854116"/>
            <a:ext cx="539552" cy="369332"/>
          </a:xfrm>
          <a:prstGeom prst="rect">
            <a:avLst/>
          </a:prstGeom>
          <a:noFill/>
        </p:spPr>
        <p:txBody>
          <a:bodyPr wrap="square" rtlCol="0">
            <a:spAutoFit/>
          </a:bodyPr>
          <a:lstStyle/>
          <a:p>
            <a:r>
              <a:rPr lang="fr-CA" dirty="0" smtClean="0">
                <a:solidFill>
                  <a:prstClr val="black"/>
                </a:solidFill>
                <a:latin typeface="Calibri"/>
              </a:rPr>
              <a:t>OUI</a:t>
            </a:r>
          </a:p>
        </p:txBody>
      </p:sp>
      <p:sp>
        <p:nvSpPr>
          <p:cNvPr id="68" name="TextBox 67"/>
          <p:cNvSpPr txBox="1"/>
          <p:nvPr/>
        </p:nvSpPr>
        <p:spPr>
          <a:xfrm>
            <a:off x="1080120" y="3779748"/>
            <a:ext cx="683060" cy="369332"/>
          </a:xfrm>
          <a:prstGeom prst="rect">
            <a:avLst/>
          </a:prstGeom>
          <a:noFill/>
        </p:spPr>
        <p:txBody>
          <a:bodyPr wrap="square" rtlCol="0">
            <a:spAutoFit/>
          </a:bodyPr>
          <a:lstStyle/>
          <a:p>
            <a:r>
              <a:rPr lang="fr-CA" dirty="0" smtClean="0">
                <a:solidFill>
                  <a:prstClr val="black"/>
                </a:solidFill>
                <a:latin typeface="Calibri"/>
              </a:rPr>
              <a:t>NON</a:t>
            </a:r>
          </a:p>
        </p:txBody>
      </p:sp>
      <p:sp>
        <p:nvSpPr>
          <p:cNvPr id="69" name="TextBox 68"/>
          <p:cNvSpPr txBox="1"/>
          <p:nvPr/>
        </p:nvSpPr>
        <p:spPr>
          <a:xfrm>
            <a:off x="3492388" y="-27384"/>
            <a:ext cx="539552" cy="369332"/>
          </a:xfrm>
          <a:prstGeom prst="rect">
            <a:avLst/>
          </a:prstGeom>
          <a:noFill/>
        </p:spPr>
        <p:txBody>
          <a:bodyPr wrap="square" rtlCol="0">
            <a:spAutoFit/>
          </a:bodyPr>
          <a:lstStyle/>
          <a:p>
            <a:r>
              <a:rPr lang="fr-CA" dirty="0" smtClean="0">
                <a:solidFill>
                  <a:prstClr val="black"/>
                </a:solidFill>
                <a:latin typeface="Calibri"/>
              </a:rPr>
              <a:t>OUI</a:t>
            </a:r>
          </a:p>
        </p:txBody>
      </p:sp>
      <p:sp>
        <p:nvSpPr>
          <p:cNvPr id="70" name="TextBox 69"/>
          <p:cNvSpPr txBox="1"/>
          <p:nvPr/>
        </p:nvSpPr>
        <p:spPr>
          <a:xfrm>
            <a:off x="3492388" y="3073316"/>
            <a:ext cx="539552" cy="369332"/>
          </a:xfrm>
          <a:prstGeom prst="rect">
            <a:avLst/>
          </a:prstGeom>
          <a:noFill/>
        </p:spPr>
        <p:txBody>
          <a:bodyPr wrap="square" rtlCol="0">
            <a:spAutoFit/>
          </a:bodyPr>
          <a:lstStyle/>
          <a:p>
            <a:r>
              <a:rPr lang="fr-CA" dirty="0" smtClean="0">
                <a:solidFill>
                  <a:prstClr val="black"/>
                </a:solidFill>
                <a:latin typeface="Calibri"/>
              </a:rPr>
              <a:t>OUI</a:t>
            </a:r>
          </a:p>
        </p:txBody>
      </p:sp>
      <p:sp>
        <p:nvSpPr>
          <p:cNvPr id="71" name="TextBox 70"/>
          <p:cNvSpPr txBox="1"/>
          <p:nvPr/>
        </p:nvSpPr>
        <p:spPr>
          <a:xfrm>
            <a:off x="6156684" y="260648"/>
            <a:ext cx="539552" cy="369332"/>
          </a:xfrm>
          <a:prstGeom prst="rect">
            <a:avLst/>
          </a:prstGeom>
          <a:noFill/>
        </p:spPr>
        <p:txBody>
          <a:bodyPr wrap="square" rtlCol="0">
            <a:spAutoFit/>
          </a:bodyPr>
          <a:lstStyle/>
          <a:p>
            <a:r>
              <a:rPr lang="fr-CA" dirty="0" smtClean="0">
                <a:solidFill>
                  <a:prstClr val="black"/>
                </a:solidFill>
                <a:latin typeface="Calibri"/>
              </a:rPr>
              <a:t>OUI</a:t>
            </a:r>
          </a:p>
        </p:txBody>
      </p:sp>
      <p:sp>
        <p:nvSpPr>
          <p:cNvPr id="72" name="TextBox 71"/>
          <p:cNvSpPr txBox="1"/>
          <p:nvPr/>
        </p:nvSpPr>
        <p:spPr>
          <a:xfrm>
            <a:off x="6156684" y="2276872"/>
            <a:ext cx="539552" cy="369332"/>
          </a:xfrm>
          <a:prstGeom prst="rect">
            <a:avLst/>
          </a:prstGeom>
          <a:noFill/>
        </p:spPr>
        <p:txBody>
          <a:bodyPr wrap="square" rtlCol="0">
            <a:spAutoFit/>
          </a:bodyPr>
          <a:lstStyle/>
          <a:p>
            <a:r>
              <a:rPr lang="fr-CA" dirty="0" smtClean="0">
                <a:solidFill>
                  <a:prstClr val="black"/>
                </a:solidFill>
                <a:latin typeface="Calibri"/>
              </a:rPr>
              <a:t>OUI</a:t>
            </a:r>
          </a:p>
        </p:txBody>
      </p:sp>
      <p:sp>
        <p:nvSpPr>
          <p:cNvPr id="73" name="TextBox 72"/>
          <p:cNvSpPr txBox="1"/>
          <p:nvPr/>
        </p:nvSpPr>
        <p:spPr>
          <a:xfrm>
            <a:off x="6156176" y="4114758"/>
            <a:ext cx="539552" cy="369332"/>
          </a:xfrm>
          <a:prstGeom prst="rect">
            <a:avLst/>
          </a:prstGeom>
          <a:noFill/>
        </p:spPr>
        <p:txBody>
          <a:bodyPr wrap="square" rtlCol="0">
            <a:spAutoFit/>
          </a:bodyPr>
          <a:lstStyle/>
          <a:p>
            <a:r>
              <a:rPr lang="fr-CA" dirty="0" smtClean="0">
                <a:solidFill>
                  <a:prstClr val="black"/>
                </a:solidFill>
                <a:latin typeface="Calibri"/>
              </a:rPr>
              <a:t>OUI</a:t>
            </a:r>
          </a:p>
        </p:txBody>
      </p:sp>
      <p:sp>
        <p:nvSpPr>
          <p:cNvPr id="74" name="TextBox 73"/>
          <p:cNvSpPr txBox="1"/>
          <p:nvPr/>
        </p:nvSpPr>
        <p:spPr>
          <a:xfrm>
            <a:off x="3492388" y="5368570"/>
            <a:ext cx="647056" cy="369332"/>
          </a:xfrm>
          <a:prstGeom prst="rect">
            <a:avLst/>
          </a:prstGeom>
          <a:noFill/>
        </p:spPr>
        <p:txBody>
          <a:bodyPr wrap="square" rtlCol="0">
            <a:spAutoFit/>
          </a:bodyPr>
          <a:lstStyle/>
          <a:p>
            <a:r>
              <a:rPr lang="fr-CA" dirty="0" smtClean="0">
                <a:solidFill>
                  <a:prstClr val="black"/>
                </a:solidFill>
                <a:latin typeface="Calibri"/>
              </a:rPr>
              <a:t>NON</a:t>
            </a:r>
          </a:p>
        </p:txBody>
      </p:sp>
      <p:sp>
        <p:nvSpPr>
          <p:cNvPr id="75" name="TextBox 74"/>
          <p:cNvSpPr txBox="1"/>
          <p:nvPr/>
        </p:nvSpPr>
        <p:spPr>
          <a:xfrm>
            <a:off x="6174931" y="3467100"/>
            <a:ext cx="629825" cy="369332"/>
          </a:xfrm>
          <a:prstGeom prst="rect">
            <a:avLst/>
          </a:prstGeom>
          <a:noFill/>
        </p:spPr>
        <p:txBody>
          <a:bodyPr wrap="square" rtlCol="0">
            <a:spAutoFit/>
          </a:bodyPr>
          <a:lstStyle/>
          <a:p>
            <a:r>
              <a:rPr lang="fr-CA" dirty="0" smtClean="0">
                <a:solidFill>
                  <a:prstClr val="black"/>
                </a:solidFill>
                <a:latin typeface="Calibri"/>
              </a:rPr>
              <a:t>NON</a:t>
            </a:r>
          </a:p>
        </p:txBody>
      </p:sp>
      <p:sp>
        <p:nvSpPr>
          <p:cNvPr id="76" name="TextBox 75"/>
          <p:cNvSpPr txBox="1"/>
          <p:nvPr/>
        </p:nvSpPr>
        <p:spPr>
          <a:xfrm>
            <a:off x="6156683" y="5492849"/>
            <a:ext cx="648073" cy="369332"/>
          </a:xfrm>
          <a:prstGeom prst="rect">
            <a:avLst/>
          </a:prstGeom>
          <a:noFill/>
        </p:spPr>
        <p:txBody>
          <a:bodyPr wrap="square" rtlCol="0">
            <a:spAutoFit/>
          </a:bodyPr>
          <a:lstStyle/>
          <a:p>
            <a:r>
              <a:rPr lang="fr-CA" dirty="0" smtClean="0">
                <a:solidFill>
                  <a:prstClr val="black"/>
                </a:solidFill>
                <a:latin typeface="Calibri"/>
              </a:rPr>
              <a:t>NON</a:t>
            </a:r>
          </a:p>
        </p:txBody>
      </p:sp>
      <p:sp>
        <p:nvSpPr>
          <p:cNvPr id="77" name="TextBox 76"/>
          <p:cNvSpPr txBox="1"/>
          <p:nvPr/>
        </p:nvSpPr>
        <p:spPr>
          <a:xfrm>
            <a:off x="6156684" y="1682224"/>
            <a:ext cx="647564" cy="369332"/>
          </a:xfrm>
          <a:prstGeom prst="rect">
            <a:avLst/>
          </a:prstGeom>
          <a:noFill/>
        </p:spPr>
        <p:txBody>
          <a:bodyPr wrap="square" rtlCol="0">
            <a:spAutoFit/>
          </a:bodyPr>
          <a:lstStyle/>
          <a:p>
            <a:r>
              <a:rPr lang="fr-CA" dirty="0" smtClean="0">
                <a:solidFill>
                  <a:prstClr val="black"/>
                </a:solidFill>
                <a:latin typeface="Calibri"/>
              </a:rPr>
              <a:t>NON</a:t>
            </a:r>
          </a:p>
        </p:txBody>
      </p:sp>
      <p:sp>
        <p:nvSpPr>
          <p:cNvPr id="78" name="TextBox 77"/>
          <p:cNvSpPr txBox="1"/>
          <p:nvPr/>
        </p:nvSpPr>
        <p:spPr>
          <a:xfrm>
            <a:off x="3353308" y="1641078"/>
            <a:ext cx="678632" cy="369332"/>
          </a:xfrm>
          <a:prstGeom prst="rect">
            <a:avLst/>
          </a:prstGeom>
          <a:noFill/>
        </p:spPr>
        <p:txBody>
          <a:bodyPr wrap="square" rtlCol="0">
            <a:spAutoFit/>
          </a:bodyPr>
          <a:lstStyle/>
          <a:p>
            <a:r>
              <a:rPr lang="fr-CA" dirty="0" smtClean="0">
                <a:solidFill>
                  <a:prstClr val="black"/>
                </a:solidFill>
                <a:latin typeface="Calibri"/>
              </a:rPr>
              <a:t>NON</a:t>
            </a:r>
          </a:p>
        </p:txBody>
      </p:sp>
    </p:spTree>
    <p:extLst>
      <p:ext uri="{BB962C8B-B14F-4D97-AF65-F5344CB8AC3E}">
        <p14:creationId xmlns:p14="http://schemas.microsoft.com/office/powerpoint/2010/main" val="2082647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48600" cy="720080"/>
          </a:xfrm>
        </p:spPr>
        <p:txBody>
          <a:bodyPr/>
          <a:lstStyle/>
          <a:p>
            <a:r>
              <a:rPr lang="fr-CA" dirty="0" smtClean="0"/>
              <a:t>Exemples</a:t>
            </a:r>
            <a:endParaRPr lang="fr-CA" dirty="0"/>
          </a:p>
        </p:txBody>
      </p:sp>
      <p:sp>
        <p:nvSpPr>
          <p:cNvPr id="3" name="Content Placeholder 2"/>
          <p:cNvSpPr>
            <a:spLocks noGrp="1"/>
          </p:cNvSpPr>
          <p:nvPr>
            <p:ph idx="1"/>
          </p:nvPr>
        </p:nvSpPr>
        <p:spPr>
          <a:xfrm>
            <a:off x="1066800" y="1124744"/>
            <a:ext cx="7848600" cy="4971256"/>
          </a:xfrm>
        </p:spPr>
        <p:txBody>
          <a:bodyPr/>
          <a:lstStyle/>
          <a:p>
            <a:r>
              <a:rPr lang="fr-CA" sz="2200" b="0" dirty="0" smtClean="0"/>
              <a:t>Un breveté n’est pas en mesure de fournir un prix pour l’Italie à partie de </a:t>
            </a:r>
            <a:r>
              <a:rPr lang="fr-CA" sz="2200" b="0" i="1" dirty="0" smtClean="0"/>
              <a:t>L’</a:t>
            </a:r>
            <a:r>
              <a:rPr lang="fr-CA" sz="2200" b="0" i="1" dirty="0" err="1" smtClean="0"/>
              <a:t>informatore</a:t>
            </a:r>
            <a:r>
              <a:rPr lang="fr-CA" sz="2200" b="0" i="1" dirty="0" smtClean="0"/>
              <a:t> </a:t>
            </a:r>
            <a:r>
              <a:rPr lang="fr-CA" sz="2200" b="0" i="1" dirty="0" err="1" smtClean="0"/>
              <a:t>Farmaceutico</a:t>
            </a:r>
            <a:r>
              <a:rPr lang="fr-CA" sz="2200" b="0" i="1" dirty="0" smtClean="0"/>
              <a:t> </a:t>
            </a:r>
            <a:r>
              <a:rPr lang="fr-CA" sz="2200" b="0" dirty="0" smtClean="0"/>
              <a:t>(aucun prix indiqué). Le breveté présente un prix provenant de la </a:t>
            </a:r>
            <a:r>
              <a:rPr lang="fr-CA" sz="2200" b="0" i="1" dirty="0" err="1" smtClean="0"/>
              <a:t>Gazzetta</a:t>
            </a:r>
            <a:r>
              <a:rPr lang="fr-CA" sz="2200" b="0" i="1" dirty="0" smtClean="0"/>
              <a:t> </a:t>
            </a:r>
            <a:r>
              <a:rPr lang="fr-CA" sz="2200" b="0" i="1" dirty="0" err="1" smtClean="0"/>
              <a:t>Ufficiale</a:t>
            </a:r>
            <a:r>
              <a:rPr lang="fr-CA" sz="2200" b="0" i="1" dirty="0" smtClean="0"/>
              <a:t> </a:t>
            </a:r>
            <a:r>
              <a:rPr lang="fr-CA" sz="2200" b="0" i="1" dirty="0" err="1" smtClean="0"/>
              <a:t>della</a:t>
            </a:r>
            <a:r>
              <a:rPr lang="fr-CA" sz="2200" b="0" i="1" dirty="0" smtClean="0"/>
              <a:t> Repubblica </a:t>
            </a:r>
            <a:r>
              <a:rPr lang="fr-CA" sz="2200" b="0" i="1" dirty="0" err="1" smtClean="0"/>
              <a:t>Italiana</a:t>
            </a:r>
            <a:r>
              <a:rPr lang="fr-CA" sz="2200" b="0" dirty="0" smtClean="0"/>
              <a:t>.</a:t>
            </a:r>
          </a:p>
          <a:p>
            <a:pPr lvl="1">
              <a:buFont typeface="Wingdings" panose="05000000000000000000" pitchFamily="2" charset="2"/>
              <a:buChar char="§"/>
            </a:pPr>
            <a:r>
              <a:rPr lang="fr-CA" sz="2000" dirty="0" smtClean="0"/>
              <a:t>S’agit-il d’un prix départ usine? OUI </a:t>
            </a:r>
            <a:r>
              <a:rPr lang="fr-CA" sz="2000" dirty="0" smtClean="0">
                <a:sym typeface="Wingdings" panose="05000000000000000000" pitchFamily="2" charset="2"/>
              </a:rPr>
              <a:t></a:t>
            </a:r>
          </a:p>
          <a:p>
            <a:pPr lvl="1">
              <a:buFont typeface="Wingdings" panose="05000000000000000000" pitchFamily="2" charset="2"/>
              <a:buChar char="§"/>
            </a:pPr>
            <a:r>
              <a:rPr lang="fr-CA" sz="2000" dirty="0" smtClean="0"/>
              <a:t>S’agit-il d’un prix accessible au public? OUI </a:t>
            </a:r>
            <a:r>
              <a:rPr lang="fr-CA" sz="2000" dirty="0" smtClean="0">
                <a:sym typeface="Wingdings" panose="05000000000000000000" pitchFamily="2" charset="2"/>
              </a:rPr>
              <a:t></a:t>
            </a:r>
          </a:p>
          <a:p>
            <a:pPr lvl="1">
              <a:buFont typeface="Wingdings" panose="05000000000000000000" pitchFamily="2" charset="2"/>
              <a:buChar char="§"/>
            </a:pPr>
            <a:r>
              <a:rPr lang="fr-CA" sz="2000" dirty="0" smtClean="0"/>
              <a:t>ACCEPTÉ.</a:t>
            </a:r>
          </a:p>
          <a:p>
            <a:r>
              <a:rPr lang="fr-CA" sz="2200" b="0" dirty="0" smtClean="0"/>
              <a:t>Un breveté dépose des prix en fonction d’une base de données interne, laquelle peut tenir compte ou non des résultats des ventes réelles.</a:t>
            </a:r>
          </a:p>
          <a:p>
            <a:pPr lvl="1">
              <a:buFont typeface="Wingdings" panose="05000000000000000000" pitchFamily="2" charset="2"/>
              <a:buChar char="§"/>
            </a:pPr>
            <a:r>
              <a:rPr lang="fr-CA" sz="2000" dirty="0" smtClean="0"/>
              <a:t>S’agit-il d’un prix départ usine? OUI </a:t>
            </a:r>
            <a:r>
              <a:rPr lang="fr-CA" sz="2000" dirty="0" smtClean="0">
                <a:sym typeface="Wingdings" panose="05000000000000000000" pitchFamily="2" charset="2"/>
              </a:rPr>
              <a:t></a:t>
            </a:r>
          </a:p>
          <a:p>
            <a:pPr lvl="1">
              <a:buFont typeface="Wingdings" panose="05000000000000000000" pitchFamily="2" charset="2"/>
              <a:buChar char="§"/>
            </a:pPr>
            <a:r>
              <a:rPr lang="fr-CA" sz="2000" dirty="0" smtClean="0"/>
              <a:t>S’agit-il </a:t>
            </a:r>
            <a:r>
              <a:rPr lang="fr-CA" sz="2000" dirty="0"/>
              <a:t>d’un prix accessible au public? </a:t>
            </a:r>
            <a:r>
              <a:rPr lang="fr-CA" sz="2000" dirty="0" smtClean="0"/>
              <a:t>NON </a:t>
            </a:r>
            <a:r>
              <a:rPr lang="fr-CA" sz="2000" dirty="0" smtClean="0">
                <a:sym typeface="Wingdings" panose="05000000000000000000" pitchFamily="2" charset="2"/>
              </a:rPr>
              <a:t></a:t>
            </a:r>
          </a:p>
          <a:p>
            <a:pPr lvl="1">
              <a:buFont typeface="Wingdings" panose="05000000000000000000" pitchFamily="2" charset="2"/>
              <a:buChar char="§"/>
            </a:pPr>
            <a:r>
              <a:rPr lang="fr-CA" sz="2000" dirty="0" smtClean="0"/>
              <a:t>Le prix </a:t>
            </a:r>
            <a:r>
              <a:rPr lang="fr-CA" sz="2000" dirty="0" err="1" smtClean="0"/>
              <a:t>a-t-il</a:t>
            </a:r>
            <a:r>
              <a:rPr lang="fr-CA" sz="2000" dirty="0" smtClean="0"/>
              <a:t> été convenu avec l’autorité nationale </a:t>
            </a:r>
            <a:r>
              <a:rPr lang="fr-CA" sz="2000" dirty="0" err="1" smtClean="0"/>
              <a:t>réglementante</a:t>
            </a:r>
            <a:r>
              <a:rPr lang="fr-CA" sz="2000" dirty="0" smtClean="0"/>
              <a:t>? NON</a:t>
            </a:r>
          </a:p>
          <a:p>
            <a:pPr lvl="1">
              <a:buFont typeface="Wingdings" panose="05000000000000000000" pitchFamily="2" charset="2"/>
              <a:buChar char="§"/>
            </a:pPr>
            <a:r>
              <a:rPr lang="fr-CA" sz="2000" dirty="0" smtClean="0">
                <a:sym typeface="Wingdings" panose="05000000000000000000" pitchFamily="2" charset="2"/>
              </a:rPr>
              <a:t>REJETÉ.</a:t>
            </a:r>
            <a:endParaRPr lang="fr-CA" sz="2000" dirty="0" smtClean="0"/>
          </a:p>
          <a:p>
            <a:endParaRPr lang="fr-CA" sz="2000" b="0"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31</a:t>
            </a:fld>
            <a:endParaRPr lang="en-US"/>
          </a:p>
        </p:txBody>
      </p:sp>
    </p:spTree>
    <p:extLst>
      <p:ext uri="{BB962C8B-B14F-4D97-AF65-F5344CB8AC3E}">
        <p14:creationId xmlns:p14="http://schemas.microsoft.com/office/powerpoint/2010/main" val="3275710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4664"/>
            <a:ext cx="7848600" cy="936104"/>
          </a:xfrm>
        </p:spPr>
        <p:txBody>
          <a:bodyPr/>
          <a:lstStyle/>
          <a:p>
            <a:r>
              <a:rPr lang="en-CA" dirty="0" smtClean="0"/>
              <a:t>Conclusion </a:t>
            </a:r>
            <a:endParaRPr lang="en-CA" dirty="0"/>
          </a:p>
        </p:txBody>
      </p:sp>
      <p:sp>
        <p:nvSpPr>
          <p:cNvPr id="3" name="Content Placeholder 2"/>
          <p:cNvSpPr>
            <a:spLocks noGrp="1"/>
          </p:cNvSpPr>
          <p:nvPr>
            <p:ph idx="1"/>
          </p:nvPr>
        </p:nvSpPr>
        <p:spPr>
          <a:xfrm>
            <a:off x="1066800" y="1628800"/>
            <a:ext cx="7848600" cy="4392488"/>
          </a:xfrm>
        </p:spPr>
        <p:txBody>
          <a:bodyPr/>
          <a:lstStyle/>
          <a:p>
            <a:r>
              <a:rPr lang="fr-CA" b="0" dirty="0" smtClean="0"/>
              <a:t>Le CEPMB recherche toujours des moyens de contribuer à la durabilité des dépenses en soins de santé au Canada par l’entremise d’un cadre moderne et progressif de réglementation des prix des médicaments brevetés.</a:t>
            </a:r>
          </a:p>
          <a:p>
            <a:endParaRPr lang="fr-CA" b="0" dirty="0" smtClean="0"/>
          </a:p>
          <a:p>
            <a:r>
              <a:rPr lang="fr-CA" b="0" dirty="0" smtClean="0"/>
              <a:t>Merci de nous avoir permis de partager nos derniers efforts visant à améliorer la transparence et la prévisibilité de notre processus de réglementation.</a:t>
            </a:r>
            <a:endParaRPr lang="fr-CA" b="0" dirty="0"/>
          </a:p>
        </p:txBody>
      </p:sp>
      <p:sp>
        <p:nvSpPr>
          <p:cNvPr id="4" name="Slide Number Placeholder 3"/>
          <p:cNvSpPr>
            <a:spLocks noGrp="1"/>
          </p:cNvSpPr>
          <p:nvPr>
            <p:ph type="sldNum" sz="quarter" idx="10"/>
          </p:nvPr>
        </p:nvSpPr>
        <p:spPr/>
        <p:txBody>
          <a:bodyPr/>
          <a:lstStyle/>
          <a:p>
            <a:fld id="{9AE01BED-D8E1-49C6-9412-EC47A3C5ABFB}" type="slidenum">
              <a:rPr lang="en-US" smtClean="0"/>
              <a:pPr/>
              <a:t>32</a:t>
            </a:fld>
            <a:endParaRPr lang="en-US"/>
          </a:p>
        </p:txBody>
      </p:sp>
    </p:spTree>
    <p:extLst>
      <p:ext uri="{BB962C8B-B14F-4D97-AF65-F5344CB8AC3E}">
        <p14:creationId xmlns:p14="http://schemas.microsoft.com/office/powerpoint/2010/main" val="1432844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066800"/>
          </a:xfrm>
        </p:spPr>
        <p:txBody>
          <a:bodyPr/>
          <a:lstStyle/>
          <a:p>
            <a:pPr algn="ctr"/>
            <a:r>
              <a:rPr lang="fr-CA" u="sng" dirty="0" smtClean="0"/>
              <a:t>Vérification des prix internationaux des nouveaux médicaments</a:t>
            </a:r>
            <a:endParaRPr lang="fr-CA" u="sng" dirty="0"/>
          </a:p>
        </p:txBody>
      </p:sp>
      <p:sp>
        <p:nvSpPr>
          <p:cNvPr id="3" name="Content Placeholder 2"/>
          <p:cNvSpPr>
            <a:spLocks noGrp="1"/>
          </p:cNvSpPr>
          <p:nvPr>
            <p:ph idx="1"/>
          </p:nvPr>
        </p:nvSpPr>
        <p:spPr>
          <a:xfrm>
            <a:off x="1066800" y="1828800"/>
            <a:ext cx="7848600" cy="4114800"/>
          </a:xfrm>
        </p:spPr>
        <p:txBody>
          <a:bodyPr/>
          <a:lstStyle/>
          <a:p>
            <a:r>
              <a:rPr lang="fr-CA" dirty="0" smtClean="0"/>
              <a:t>Une vérification des prix internationaux pour tous les nouveaux médicaments lancés en 2014(2).</a:t>
            </a:r>
          </a:p>
          <a:p>
            <a:endParaRPr lang="fr-CA" dirty="0" smtClean="0"/>
          </a:p>
          <a:p>
            <a:r>
              <a:rPr lang="fr-CA" dirty="0" smtClean="0"/>
              <a:t>La </a:t>
            </a:r>
            <a:r>
              <a:rPr lang="fr-CA" dirty="0"/>
              <a:t>Direction des politiques et de l’analyse </a:t>
            </a:r>
            <a:r>
              <a:rPr lang="fr-CA" dirty="0" smtClean="0"/>
              <a:t>économique offrira des conseils quant aux sources internationales non coutumières.</a:t>
            </a:r>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33</a:t>
            </a:fld>
            <a:endParaRPr lang="en-US">
              <a:solidFill>
                <a:srgbClr val="003366"/>
              </a:solidFill>
            </a:endParaRPr>
          </a:p>
        </p:txBody>
      </p:sp>
    </p:spTree>
    <p:extLst>
      <p:ext uri="{BB962C8B-B14F-4D97-AF65-F5344CB8AC3E}">
        <p14:creationId xmlns:p14="http://schemas.microsoft.com/office/powerpoint/2010/main" val="2593675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1066800"/>
          </a:xfrm>
        </p:spPr>
        <p:txBody>
          <a:bodyPr/>
          <a:lstStyle/>
          <a:p>
            <a:pPr algn="ctr"/>
            <a:r>
              <a:rPr lang="fr-CA" sz="3600" u="sng" dirty="0" smtClean="0"/>
              <a:t>Examen scientifique : </a:t>
            </a:r>
            <a:br>
              <a:rPr lang="fr-CA" sz="3600" u="sng" dirty="0" smtClean="0"/>
            </a:br>
            <a:r>
              <a:rPr lang="fr-CA" sz="3600" u="sng" dirty="0" smtClean="0"/>
              <a:t>présentations scientifiques de l’entreprise</a:t>
            </a:r>
            <a:endParaRPr lang="fr-CA" sz="3600" u="sng"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0200" y="1981200"/>
            <a:ext cx="3352800" cy="3124200"/>
          </a:xfrm>
        </p:spPr>
      </p:pic>
      <p:sp>
        <p:nvSpPr>
          <p:cNvPr id="4" name="Slide Number Placeholder 3"/>
          <p:cNvSpPr>
            <a:spLocks noGrp="1"/>
          </p:cNvSpPr>
          <p:nvPr>
            <p:ph type="sldNum" sz="quarter" idx="10"/>
          </p:nvPr>
        </p:nvSpPr>
        <p:spPr/>
        <p:txBody>
          <a:bodyPr/>
          <a:lstStyle/>
          <a:p>
            <a:pPr>
              <a:defRPr/>
            </a:pPr>
            <a:fld id="{80FB8CDC-37CD-45BA-9FD3-818302BE5254}" type="slidenum">
              <a:rPr lang="fr-CA" smtClean="0">
                <a:solidFill>
                  <a:srgbClr val="FFFFFF"/>
                </a:solidFill>
              </a:rPr>
              <a:pPr>
                <a:defRPr/>
              </a:pPr>
              <a:t>34</a:t>
            </a:fld>
            <a:endParaRPr lang="fr-CA" dirty="0">
              <a:solidFill>
                <a:srgbClr val="003366"/>
              </a:solidFill>
            </a:endParaRPr>
          </a:p>
        </p:txBody>
      </p:sp>
      <p:sp>
        <p:nvSpPr>
          <p:cNvPr id="7" name="Content Placeholder 2"/>
          <p:cNvSpPr txBox="1">
            <a:spLocks/>
          </p:cNvSpPr>
          <p:nvPr/>
        </p:nvSpPr>
        <p:spPr bwMode="auto">
          <a:xfrm>
            <a:off x="1066800" y="1524000"/>
            <a:ext cx="42672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r>
              <a:rPr lang="fr-CA" sz="2200" kern="0" dirty="0" smtClean="0"/>
              <a:t>Ne fournissez aucune donnée sur les prix dans les présentation scientifiques de l’entreprise à l’intention du Groupe consultatif sur les médicaments pour usage humain</a:t>
            </a:r>
          </a:p>
          <a:p>
            <a:r>
              <a:rPr lang="fr-CA" sz="2200" kern="0" dirty="0" smtClean="0"/>
              <a:t>Si la présentation comprend des données sur les prix, le personnel du Conseil la retournera au breveté afin qu’il soumette une nouvelle présentation sans les prix</a:t>
            </a:r>
          </a:p>
          <a:p>
            <a:r>
              <a:rPr lang="fr-CA" sz="2200" kern="0" dirty="0" smtClean="0"/>
              <a:t>L’entreprise risque de manquer la date limite de présentation! </a:t>
            </a:r>
          </a:p>
        </p:txBody>
      </p:sp>
    </p:spTree>
    <p:extLst>
      <p:ext uri="{BB962C8B-B14F-4D97-AF65-F5344CB8AC3E}">
        <p14:creationId xmlns:p14="http://schemas.microsoft.com/office/powerpoint/2010/main" val="641017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371600" y="4572000"/>
            <a:ext cx="7467600" cy="1743472"/>
          </a:xfrm>
        </p:spPr>
        <p:txBody>
          <a:bodyPr lIns="0" tIns="0" rIns="0" bIns="0"/>
          <a:lstStyle/>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lvl="0"/>
            <a:r>
              <a:rPr lang="fr-CA" sz="2400" b="1" dirty="0" smtClean="0">
                <a:solidFill>
                  <a:schemeClr val="tx1">
                    <a:lumMod val="60000"/>
                    <a:lumOff val="40000"/>
                  </a:schemeClr>
                </a:solidFill>
              </a:rPr>
              <a:t>Montréal : John Cook, Agent principal de réglementation</a:t>
            </a:r>
            <a:br>
              <a:rPr lang="fr-CA" sz="2400" b="1" dirty="0" smtClean="0">
                <a:solidFill>
                  <a:schemeClr val="tx1">
                    <a:lumMod val="60000"/>
                    <a:lumOff val="40000"/>
                  </a:schemeClr>
                </a:solidFill>
              </a:rPr>
            </a:br>
            <a:endParaRPr lang="fr-CA" sz="2400" b="1" dirty="0" smtClean="0">
              <a:solidFill>
                <a:schemeClr val="tx1">
                  <a:lumMod val="60000"/>
                  <a:lumOff val="40000"/>
                </a:schemeClr>
              </a:solidFill>
            </a:endParaRPr>
          </a:p>
          <a:p>
            <a:pPr lvl="0"/>
            <a:r>
              <a:rPr lang="fr-CA" sz="2400" b="1" dirty="0" smtClean="0">
                <a:solidFill>
                  <a:schemeClr val="tx1">
                    <a:lumMod val="60000"/>
                    <a:lumOff val="40000"/>
                  </a:schemeClr>
                </a:solidFill>
              </a:rPr>
              <a:t>Toronto : Kirk Stanley, Agent principal de réglementation</a:t>
            </a:r>
            <a:endParaRPr lang="fr-CA" sz="2000" dirty="0" smtClean="0"/>
          </a:p>
        </p:txBody>
      </p:sp>
      <p:sp>
        <p:nvSpPr>
          <p:cNvPr id="15362" name="AutoShape 2"/>
          <p:cNvSpPr>
            <a:spLocks noGrp="1" noChangeArrowheads="1"/>
          </p:cNvSpPr>
          <p:nvPr>
            <p:ph type="ctrTitle" sz="quarter"/>
          </p:nvPr>
        </p:nvSpPr>
        <p:spPr>
          <a:xfrm>
            <a:off x="1295400" y="2416547"/>
            <a:ext cx="7467600" cy="1660525"/>
          </a:xfrm>
        </p:spPr>
        <p:txBody>
          <a:bodyPr anchor="ctr"/>
          <a:lstStyle/>
          <a:p>
            <a:pPr algn="ctr"/>
            <a:r>
              <a:rPr lang="fr-CA" sz="3600" i="1" dirty="0" smtClean="0">
                <a:solidFill>
                  <a:schemeClr val="tx1"/>
                </a:solidFill>
              </a:rPr>
              <a:t>Conseil d’examen du prix des médicaments brevetés</a:t>
            </a:r>
            <a:br>
              <a:rPr lang="fr-CA" sz="3600" i="1" dirty="0" smtClean="0">
                <a:solidFill>
                  <a:schemeClr val="tx1"/>
                </a:solidFill>
              </a:rPr>
            </a:br>
            <a:r>
              <a:rPr lang="fr-CA" sz="3600" i="1" dirty="0" smtClean="0">
                <a:solidFill>
                  <a:schemeClr val="tx1"/>
                </a:solidFill>
              </a:rPr>
              <a:t/>
            </a:r>
            <a:br>
              <a:rPr lang="fr-CA" sz="3600" i="1" dirty="0" smtClean="0">
                <a:solidFill>
                  <a:schemeClr val="tx1"/>
                </a:solidFill>
              </a:rPr>
            </a:br>
            <a:r>
              <a:rPr lang="fr-CA" sz="3600" i="1" dirty="0" smtClean="0">
                <a:solidFill>
                  <a:schemeClr val="tx1"/>
                </a:solidFill>
              </a:rPr>
              <a:t>Outil de dépôt en ligne</a:t>
            </a:r>
          </a:p>
        </p:txBody>
      </p:sp>
    </p:spTree>
    <p:extLst>
      <p:ext uri="{BB962C8B-B14F-4D97-AF65-F5344CB8AC3E}">
        <p14:creationId xmlns:p14="http://schemas.microsoft.com/office/powerpoint/2010/main" val="1662297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609600"/>
          </a:xfrm>
        </p:spPr>
        <p:txBody>
          <a:bodyPr/>
          <a:lstStyle/>
          <a:p>
            <a:pPr algn="ctr"/>
            <a:r>
              <a:rPr lang="fr-CA" u="sng" dirty="0" smtClean="0"/>
              <a:t>Dépôt en ligne</a:t>
            </a:r>
            <a:endParaRPr lang="fr-CA" u="sng" dirty="0"/>
          </a:p>
        </p:txBody>
      </p:sp>
      <p:sp>
        <p:nvSpPr>
          <p:cNvPr id="3" name="Content Placeholder 2"/>
          <p:cNvSpPr>
            <a:spLocks noGrp="1"/>
          </p:cNvSpPr>
          <p:nvPr>
            <p:ph idx="1"/>
          </p:nvPr>
        </p:nvSpPr>
        <p:spPr>
          <a:xfrm>
            <a:off x="1066800" y="914400"/>
            <a:ext cx="7848600" cy="5791200"/>
          </a:xfrm>
        </p:spPr>
        <p:txBody>
          <a:bodyPr/>
          <a:lstStyle/>
          <a:p>
            <a:r>
              <a:rPr lang="fr-CA" dirty="0" smtClean="0"/>
              <a:t>Période de juillet à décembre 2014 seulement</a:t>
            </a:r>
          </a:p>
          <a:p>
            <a:r>
              <a:rPr lang="fr-CA" dirty="0" smtClean="0"/>
              <a:t>Le gabarit sera envoyé 45 jours avant la date limite de dépôt</a:t>
            </a:r>
          </a:p>
          <a:p>
            <a:r>
              <a:rPr lang="fr-CA" dirty="0" smtClean="0"/>
              <a:t>La période (2014-2) sera </a:t>
            </a:r>
            <a:r>
              <a:rPr lang="fr-CA" dirty="0" err="1" smtClean="0"/>
              <a:t>préremplie</a:t>
            </a:r>
            <a:r>
              <a:rPr lang="fr-CA" dirty="0" smtClean="0"/>
              <a:t> dans le gabarit </a:t>
            </a:r>
          </a:p>
          <a:p>
            <a:r>
              <a:rPr lang="fr-CA" dirty="0" smtClean="0"/>
              <a:t>L’outil de dépôt permet seulement d’entrer des renseignements sur la période de 2014-2</a:t>
            </a:r>
          </a:p>
          <a:p>
            <a:r>
              <a:rPr lang="fr-CA" dirty="0" smtClean="0"/>
              <a:t>Vous êtes un nouvel utilisateur? Envoyez un courriel à </a:t>
            </a:r>
            <a:r>
              <a:rPr lang="fr-CA" dirty="0" smtClean="0">
                <a:hlinkClick r:id="rId2"/>
              </a:rPr>
              <a:t>compliance@pmprb-cepmb.gc.ca</a:t>
            </a:r>
            <a:r>
              <a:rPr lang="fr-CA" dirty="0" smtClean="0"/>
              <a:t> afin de nous en aviser.</a:t>
            </a:r>
          </a:p>
          <a:p>
            <a:r>
              <a:rPr lang="fr-CA" dirty="0" smtClean="0"/>
              <a:t>Vous voulez ajouter un nouvel utilisateur</a:t>
            </a:r>
            <a:r>
              <a:rPr lang="fr-CA" dirty="0"/>
              <a:t>? Envoyez un courriel à </a:t>
            </a:r>
            <a:r>
              <a:rPr lang="fr-CA" dirty="0">
                <a:hlinkClick r:id="rId2"/>
              </a:rPr>
              <a:t>compliance@pmprb-cepmb.gc.ca</a:t>
            </a:r>
            <a:r>
              <a:rPr lang="fr-CA" dirty="0"/>
              <a:t> </a:t>
            </a:r>
            <a:r>
              <a:rPr lang="fr-CA" dirty="0" smtClean="0"/>
              <a:t>au début du mois de janvier afin de créer de nouveaux noms d’utilisateurs pour votre entreprise.</a:t>
            </a:r>
          </a:p>
          <a:p>
            <a:endParaRPr lang="fr-CA" dirty="0" smtClean="0"/>
          </a:p>
          <a:p>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36</a:t>
            </a:fld>
            <a:endParaRPr lang="en-US">
              <a:solidFill>
                <a:srgbClr val="003366"/>
              </a:solidFill>
            </a:endParaRPr>
          </a:p>
        </p:txBody>
      </p:sp>
    </p:spTree>
    <p:extLst>
      <p:ext uri="{BB962C8B-B14F-4D97-AF65-F5344CB8AC3E}">
        <p14:creationId xmlns:p14="http://schemas.microsoft.com/office/powerpoint/2010/main" val="2705944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04664"/>
            <a:ext cx="4670648" cy="1043136"/>
          </a:xfrm>
        </p:spPr>
        <p:txBody>
          <a:bodyPr/>
          <a:lstStyle/>
          <a:p>
            <a:pPr algn="ctr"/>
            <a:r>
              <a:rPr lang="fr-CA" u="sng" dirty="0" smtClean="0"/>
              <a:t>Pratique exemplaire : Dépôt </a:t>
            </a:r>
            <a:endParaRPr lang="fr-CA" u="sng"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pPr>
                <a:defRPr/>
              </a:pPr>
              <a:t>37</a:t>
            </a:fld>
            <a:endParaRPr lang="en-US">
              <a:solidFill>
                <a:schemeClr val="tx1"/>
              </a:solidFill>
            </a:endParaRPr>
          </a:p>
        </p:txBody>
      </p:sp>
      <p:sp>
        <p:nvSpPr>
          <p:cNvPr id="5" name="TextBox 4"/>
          <p:cNvSpPr txBox="1"/>
          <p:nvPr/>
        </p:nvSpPr>
        <p:spPr>
          <a:xfrm>
            <a:off x="1521973" y="4828784"/>
            <a:ext cx="7067961" cy="369332"/>
          </a:xfrm>
          <a:prstGeom prst="rect">
            <a:avLst/>
          </a:prstGeom>
          <a:noFill/>
        </p:spPr>
        <p:txBody>
          <a:bodyPr wrap="none" rtlCol="0">
            <a:spAutoFit/>
          </a:bodyPr>
          <a:lstStyle/>
          <a:p>
            <a:r>
              <a:rPr lang="en-CA" dirty="0" smtClean="0"/>
              <a:t>   </a:t>
            </a:r>
            <a:r>
              <a:rPr lang="fr-CA" dirty="0"/>
              <a:t>La qualité d’une analyse dépend de celle des donnés sur lesquelles elle repose</a:t>
            </a:r>
            <a:r>
              <a:rPr lang="en-CA" dirty="0" smtClean="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1973" y="1676400"/>
            <a:ext cx="6219825" cy="2962275"/>
          </a:xfrm>
          <a:prstGeom prst="rect">
            <a:avLst/>
          </a:prstGeom>
        </p:spPr>
      </p:pic>
    </p:spTree>
    <p:extLst>
      <p:ext uri="{BB962C8B-B14F-4D97-AF65-F5344CB8AC3E}">
        <p14:creationId xmlns:p14="http://schemas.microsoft.com/office/powerpoint/2010/main" val="4293881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8136904" cy="792088"/>
          </a:xfrm>
        </p:spPr>
        <p:txBody>
          <a:bodyPr/>
          <a:lstStyle/>
          <a:p>
            <a:r>
              <a:rPr lang="fr-CA" sz="2800" u="sng" dirty="0" smtClean="0"/>
              <a:t>Liste de vérification pour le dépôt réussi du formulaire 2</a:t>
            </a:r>
            <a:endParaRPr lang="fr-CA" sz="2800" u="sng" dirty="0"/>
          </a:p>
        </p:txBody>
      </p:sp>
      <p:sp>
        <p:nvSpPr>
          <p:cNvPr id="3" name="Content Placeholder 2"/>
          <p:cNvSpPr>
            <a:spLocks noGrp="1"/>
          </p:cNvSpPr>
          <p:nvPr>
            <p:ph idx="1"/>
          </p:nvPr>
        </p:nvSpPr>
        <p:spPr>
          <a:xfrm>
            <a:off x="1049750" y="1073107"/>
            <a:ext cx="7245673" cy="4968552"/>
          </a:xfrm>
        </p:spPr>
        <p:txBody>
          <a:bodyPr/>
          <a:lstStyle/>
          <a:p>
            <a:r>
              <a:rPr lang="fr-CA" sz="1650" dirty="0" smtClean="0"/>
              <a:t>3 fichiers (et non des chiffriers) distincts : sections 1,2 et 3 – section 4 – section 5 </a:t>
            </a:r>
          </a:p>
          <a:p>
            <a:r>
              <a:rPr lang="fr-CA" sz="1650" dirty="0" smtClean="0"/>
              <a:t>Fichiers en format Excel </a:t>
            </a:r>
          </a:p>
          <a:p>
            <a:r>
              <a:rPr lang="fr-CA" sz="1650" dirty="0" smtClean="0"/>
              <a:t>Plus récente version des sections 1,2 et 3 sur le site Web du CEPMB utilisée </a:t>
            </a:r>
          </a:p>
          <a:p>
            <a:r>
              <a:rPr lang="fr-CA" sz="1650" dirty="0"/>
              <a:t>Plus </a:t>
            </a:r>
            <a:r>
              <a:rPr lang="fr-CA" sz="1650" dirty="0" smtClean="0"/>
              <a:t>récentes versions </a:t>
            </a:r>
            <a:r>
              <a:rPr lang="fr-CA" sz="1650" dirty="0"/>
              <a:t>des </a:t>
            </a:r>
            <a:r>
              <a:rPr lang="fr-CA" sz="1650" dirty="0" smtClean="0"/>
              <a:t>gabarits des sections 4 et 5 envoyés par le personnel du Conseil utilisées </a:t>
            </a:r>
            <a:endParaRPr lang="fr-CA" sz="1650" dirty="0"/>
          </a:p>
          <a:p>
            <a:r>
              <a:rPr lang="fr-CA" sz="1650" dirty="0" smtClean="0"/>
              <a:t>La section 2 est vide pour un rapport semestriel </a:t>
            </a:r>
          </a:p>
          <a:p>
            <a:r>
              <a:rPr lang="fr-CA" sz="1650" dirty="0"/>
              <a:t>La section 2 </a:t>
            </a:r>
            <a:r>
              <a:rPr lang="fr-CA" sz="1650" dirty="0" smtClean="0"/>
              <a:t>comprend les noms des médicaments dans le cas de rapport d’une date de première vente</a:t>
            </a:r>
          </a:p>
          <a:p>
            <a:r>
              <a:rPr lang="fr-CA" sz="1650" dirty="0"/>
              <a:t>La section </a:t>
            </a:r>
            <a:r>
              <a:rPr lang="fr-CA" sz="1650" dirty="0" smtClean="0"/>
              <a:t>3 est signée dans Excel– si elle n’est pas signée dans Excel, envoyer deux copies des sections 1, 2 et 3 : la version Excel non signe et une copie PDF signée </a:t>
            </a:r>
          </a:p>
          <a:p>
            <a:r>
              <a:rPr lang="fr-CA" sz="1650" dirty="0" smtClean="0"/>
              <a:t>Sections 4 et 5 : chaque DIN, concentration/unité, forme posologique et appellation générique est rapporté conformément au gabarit</a:t>
            </a:r>
          </a:p>
          <a:p>
            <a:r>
              <a:rPr lang="fr-CA" sz="1650" dirty="0"/>
              <a:t>Sections 4 et 5 : </a:t>
            </a:r>
            <a:r>
              <a:rPr lang="fr-CA" sz="1650" u="sng" dirty="0" smtClean="0"/>
              <a:t>Aucune combinaison</a:t>
            </a:r>
            <a:r>
              <a:rPr lang="fr-CA" sz="1650" dirty="0" smtClean="0"/>
              <a:t> « zéro recettes et zéro emballages vendus » pour indiquer des ventes nulles. Veuillez préciser toute vente nulle dans un courriel accompagnant le formulaire 2.</a:t>
            </a:r>
          </a:p>
          <a:p>
            <a:r>
              <a:rPr lang="fr-CA" sz="1650" dirty="0"/>
              <a:t>Le formulaire 2 complété est téléchargé par l’entremise du nouvel outil de dépôt en ligne du </a:t>
            </a:r>
            <a:r>
              <a:rPr lang="fr-CA" sz="1650" dirty="0" smtClean="0"/>
              <a:t>CEPMB.</a:t>
            </a:r>
            <a:endParaRPr lang="fr-CA" sz="1650" dirty="0"/>
          </a:p>
          <a:p>
            <a:endParaRPr lang="fr-CA" sz="165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38</a:t>
            </a:fld>
            <a:endParaRPr lang="en-US">
              <a:solidFill>
                <a:srgbClr val="003366"/>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 y="1016223"/>
            <a:ext cx="8139113"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1567297"/>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1894731"/>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2254771"/>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2636912"/>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3046859"/>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3694931"/>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4343003"/>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5351115"/>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5711155"/>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4448" y="1196752"/>
            <a:ext cx="139700"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155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066800"/>
          </a:xfrm>
        </p:spPr>
        <p:txBody>
          <a:bodyPr/>
          <a:lstStyle/>
          <a:p>
            <a:pPr algn="ctr"/>
            <a:r>
              <a:rPr lang="fr-CA" u="sng" dirty="0" smtClean="0"/>
              <a:t>Que doit-on envoyer par courriel à compliance@pmprb-cepmb.gc.ca?</a:t>
            </a:r>
            <a:endParaRPr lang="fr-CA" u="sng" dirty="0"/>
          </a:p>
        </p:txBody>
      </p:sp>
      <p:sp>
        <p:nvSpPr>
          <p:cNvPr id="3" name="Content Placeholder 2"/>
          <p:cNvSpPr>
            <a:spLocks noGrp="1"/>
          </p:cNvSpPr>
          <p:nvPr>
            <p:ph idx="1"/>
          </p:nvPr>
        </p:nvSpPr>
        <p:spPr>
          <a:xfrm>
            <a:off x="1066800" y="1447800"/>
            <a:ext cx="7848600" cy="4572000"/>
          </a:xfrm>
        </p:spPr>
        <p:txBody>
          <a:bodyPr/>
          <a:lstStyle/>
          <a:p>
            <a:r>
              <a:rPr lang="fr-CA" dirty="0" smtClean="0"/>
              <a:t>Formulaire 1 (original et modifié)</a:t>
            </a:r>
          </a:p>
          <a:p>
            <a:r>
              <a:rPr lang="fr-CA" dirty="0" smtClean="0"/>
              <a:t>Monographies de produits et ébauches de monographies de produits</a:t>
            </a:r>
          </a:p>
          <a:p>
            <a:r>
              <a:rPr lang="fr-CA" dirty="0" smtClean="0"/>
              <a:t>Modifications au formulaire 2 pour tout dépôt antérieur (toute période précédant 2014-2)</a:t>
            </a:r>
          </a:p>
          <a:p>
            <a:r>
              <a:rPr lang="fr-CA" dirty="0" smtClean="0"/>
              <a:t>Renseignements en vertu de l’article 82 (notification de l’intention de vendre, date de mise en vente)</a:t>
            </a:r>
          </a:p>
          <a:p>
            <a:r>
              <a:rPr lang="fr-CA" dirty="0" smtClean="0"/>
              <a:t>Formulaire 3</a:t>
            </a:r>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39</a:t>
            </a:fld>
            <a:endParaRPr lang="en-US">
              <a:solidFill>
                <a:srgbClr val="003366"/>
              </a:solidFill>
            </a:endParaRPr>
          </a:p>
        </p:txBody>
      </p:sp>
    </p:spTree>
    <p:extLst>
      <p:ext uri="{BB962C8B-B14F-4D97-AF65-F5344CB8AC3E}">
        <p14:creationId xmlns:p14="http://schemas.microsoft.com/office/powerpoint/2010/main" val="3525771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47800" y="3124200"/>
            <a:ext cx="7363544" cy="2438400"/>
          </a:xfrm>
        </p:spPr>
        <p:txBody>
          <a:bodyPr lIns="0" tIns="0" rIns="0" bIns="0"/>
          <a:lstStyle/>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dirty="0" smtClean="0"/>
          </a:p>
          <a:p>
            <a:pPr eaLnBrk="1" hangingPunct="1">
              <a:buFont typeface="Wingdings" pitchFamily="-60" charset="2"/>
              <a:buNone/>
            </a:pPr>
            <a:endParaRPr lang="fr-CA" sz="2400" dirty="0" smtClean="0"/>
          </a:p>
          <a:p>
            <a:pPr eaLnBrk="1" hangingPunct="1">
              <a:buFont typeface="Wingdings" pitchFamily="-60" charset="2"/>
              <a:buNone/>
            </a:pPr>
            <a:r>
              <a:rPr lang="fr-CA" sz="2400" b="1" dirty="0" smtClean="0">
                <a:solidFill>
                  <a:schemeClr val="tx1">
                    <a:lumMod val="60000"/>
                    <a:lumOff val="40000"/>
                  </a:schemeClr>
                </a:solidFill>
              </a:rPr>
              <a:t>Jeff </a:t>
            </a:r>
            <a:r>
              <a:rPr lang="fr-CA" sz="2400" b="1" dirty="0" err="1" smtClean="0">
                <a:solidFill>
                  <a:schemeClr val="tx1">
                    <a:lumMod val="60000"/>
                    <a:lumOff val="40000"/>
                  </a:schemeClr>
                </a:solidFill>
              </a:rPr>
              <a:t>Biggs</a:t>
            </a:r>
            <a:r>
              <a:rPr lang="fr-CA" sz="2400" b="1" dirty="0" smtClean="0">
                <a:solidFill>
                  <a:schemeClr val="tx1">
                    <a:lumMod val="60000"/>
                    <a:lumOff val="40000"/>
                  </a:schemeClr>
                </a:solidFill>
              </a:rPr>
              <a:t>, Gestionnaire, Élaboration des politiques</a:t>
            </a:r>
          </a:p>
          <a:p>
            <a:pPr eaLnBrk="1" hangingPunct="1">
              <a:buFont typeface="Wingdings" pitchFamily="-60" charset="2"/>
              <a:buNone/>
            </a:pPr>
            <a:r>
              <a:rPr lang="fr-CA" sz="2400" b="1" dirty="0" smtClean="0"/>
              <a:t>	</a:t>
            </a:r>
          </a:p>
          <a:p>
            <a:pPr eaLnBrk="1" hangingPunct="1">
              <a:buFont typeface="Wingdings" pitchFamily="-60" charset="2"/>
              <a:buNone/>
            </a:pPr>
            <a:endParaRPr lang="fr-CA" sz="2000" dirty="0"/>
          </a:p>
        </p:txBody>
      </p:sp>
      <p:sp>
        <p:nvSpPr>
          <p:cNvPr id="15362" name="AutoShape 2"/>
          <p:cNvSpPr>
            <a:spLocks noGrp="1" noChangeArrowheads="1"/>
          </p:cNvSpPr>
          <p:nvPr>
            <p:ph type="ctrTitle" sz="quarter"/>
          </p:nvPr>
        </p:nvSpPr>
        <p:spPr>
          <a:xfrm>
            <a:off x="1447800" y="2362200"/>
            <a:ext cx="7247657" cy="1660525"/>
          </a:xfrm>
        </p:spPr>
        <p:txBody>
          <a:bodyPr anchor="ctr"/>
          <a:lstStyle/>
          <a:p>
            <a:pPr algn="ctr" eaLnBrk="1" hangingPunct="1"/>
            <a:r>
              <a:rPr lang="fr-CA" sz="3600" i="1" dirty="0" smtClean="0">
                <a:solidFill>
                  <a:schemeClr val="tx1"/>
                </a:solidFill>
              </a:rPr>
              <a:t>Conseil d’examen du prix des médicaments brevetés</a:t>
            </a:r>
            <a:br>
              <a:rPr lang="fr-CA" sz="3600" i="1" dirty="0" smtClean="0">
                <a:solidFill>
                  <a:schemeClr val="tx1"/>
                </a:solidFill>
              </a:rPr>
            </a:br>
            <a:r>
              <a:rPr lang="fr-CA" sz="3600" i="1" dirty="0" smtClean="0">
                <a:solidFill>
                  <a:schemeClr val="tx1"/>
                </a:solidFill>
              </a:rPr>
              <a:t/>
            </a:r>
            <a:br>
              <a:rPr lang="fr-CA" sz="3600" i="1" dirty="0" smtClean="0">
                <a:solidFill>
                  <a:schemeClr val="tx1"/>
                </a:solidFill>
              </a:rPr>
            </a:br>
            <a:r>
              <a:rPr lang="fr-CA" sz="3600" i="1" dirty="0" smtClean="0">
                <a:solidFill>
                  <a:schemeClr val="tx1"/>
                </a:solidFill>
              </a:rPr>
              <a:t>Formulaire 3</a:t>
            </a:r>
          </a:p>
        </p:txBody>
      </p:sp>
    </p:spTree>
    <p:extLst>
      <p:ext uri="{BB962C8B-B14F-4D97-AF65-F5344CB8AC3E}">
        <p14:creationId xmlns:p14="http://schemas.microsoft.com/office/powerpoint/2010/main" val="328575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524000" y="4495800"/>
            <a:ext cx="7363544" cy="1022648"/>
          </a:xfrm>
        </p:spPr>
        <p:txBody>
          <a:bodyPr lIns="0" tIns="0" rIns="0" bIns="0"/>
          <a:lstStyle/>
          <a:p>
            <a:pPr lvl="0" eaLnBrk="1" hangingPunct="1"/>
            <a:endParaRPr lang="fr-CA" sz="2400" b="1" dirty="0" smtClean="0">
              <a:solidFill>
                <a:schemeClr val="tx1">
                  <a:lumMod val="60000"/>
                  <a:lumOff val="40000"/>
                </a:schemeClr>
              </a:solidFill>
            </a:endParaRPr>
          </a:p>
          <a:p>
            <a:pPr lvl="0" eaLnBrk="1" hangingPunct="1"/>
            <a:r>
              <a:rPr lang="fr-CA" sz="2400" b="1" dirty="0" smtClean="0">
                <a:solidFill>
                  <a:schemeClr val="tx1">
                    <a:lumMod val="60000"/>
                    <a:lumOff val="40000"/>
                  </a:schemeClr>
                </a:solidFill>
              </a:rPr>
              <a:t>Tanya </a:t>
            </a:r>
            <a:r>
              <a:rPr lang="fr-CA" sz="2400" b="1" dirty="0" err="1">
                <a:solidFill>
                  <a:schemeClr val="tx1">
                    <a:lumMod val="60000"/>
                    <a:lumOff val="40000"/>
                  </a:schemeClr>
                </a:solidFill>
              </a:rPr>
              <a:t>Potashnik</a:t>
            </a:r>
            <a:r>
              <a:rPr lang="fr-CA" sz="2400" b="1" dirty="0">
                <a:solidFill>
                  <a:schemeClr val="tx1">
                    <a:lumMod val="60000"/>
                    <a:lumOff val="40000"/>
                  </a:schemeClr>
                </a:solidFill>
              </a:rPr>
              <a:t>, Directrice, Politiques et analyse économique</a:t>
            </a:r>
            <a:br>
              <a:rPr lang="fr-CA" sz="2400" b="1" dirty="0">
                <a:solidFill>
                  <a:schemeClr val="tx1">
                    <a:lumMod val="60000"/>
                    <a:lumOff val="40000"/>
                  </a:schemeClr>
                </a:solidFill>
              </a:rPr>
            </a:br>
            <a:endParaRPr lang="fr-CA" sz="2000" dirty="0"/>
          </a:p>
        </p:txBody>
      </p:sp>
      <p:sp>
        <p:nvSpPr>
          <p:cNvPr id="15362" name="AutoShape 2"/>
          <p:cNvSpPr>
            <a:spLocks noGrp="1" noChangeArrowheads="1"/>
          </p:cNvSpPr>
          <p:nvPr>
            <p:ph type="ctrTitle" sz="quarter"/>
          </p:nvPr>
        </p:nvSpPr>
        <p:spPr>
          <a:xfrm>
            <a:off x="1447800" y="2362200"/>
            <a:ext cx="7247657" cy="1660525"/>
          </a:xfrm>
        </p:spPr>
        <p:txBody>
          <a:bodyPr anchor="ctr"/>
          <a:lstStyle/>
          <a:p>
            <a:pPr algn="ctr" eaLnBrk="1" hangingPunct="1"/>
            <a:r>
              <a:rPr lang="fr-CA" sz="3600" i="1" dirty="0" smtClean="0">
                <a:solidFill>
                  <a:schemeClr val="tx1"/>
                </a:solidFill>
              </a:rPr>
              <a:t>Conseil d’examen du prix des médicaments brevetés</a:t>
            </a:r>
            <a:br>
              <a:rPr lang="fr-CA" sz="3600" i="1" dirty="0" smtClean="0">
                <a:solidFill>
                  <a:schemeClr val="tx1"/>
                </a:solidFill>
              </a:rPr>
            </a:br>
            <a:r>
              <a:rPr lang="fr-CA" sz="3600" i="1" dirty="0" smtClean="0">
                <a:solidFill>
                  <a:schemeClr val="tx1"/>
                </a:solidFill>
              </a:rPr>
              <a:t/>
            </a:r>
            <a:br>
              <a:rPr lang="fr-CA" sz="3600" i="1" dirty="0" smtClean="0">
                <a:solidFill>
                  <a:schemeClr val="tx1"/>
                </a:solidFill>
              </a:rPr>
            </a:br>
            <a:r>
              <a:rPr lang="fr-CA" sz="3600" i="1" dirty="0" smtClean="0">
                <a:solidFill>
                  <a:schemeClr val="tx1"/>
                </a:solidFill>
              </a:rPr>
              <a:t>Modifications réglementaires 2015</a:t>
            </a:r>
          </a:p>
        </p:txBody>
      </p:sp>
    </p:spTree>
    <p:extLst>
      <p:ext uri="{BB962C8B-B14F-4D97-AF65-F5344CB8AC3E}">
        <p14:creationId xmlns:p14="http://schemas.microsoft.com/office/powerpoint/2010/main" val="6115076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62000"/>
            <a:ext cx="7848600" cy="1066800"/>
          </a:xfrm>
        </p:spPr>
        <p:txBody>
          <a:bodyPr/>
          <a:lstStyle/>
          <a:p>
            <a:r>
              <a:rPr lang="fr-FR" dirty="0" smtClean="0"/>
              <a:t>Objectifs et aperçu</a:t>
            </a:r>
            <a:endParaRPr lang="fr-FR" dirty="0"/>
          </a:p>
        </p:txBody>
      </p:sp>
      <p:sp>
        <p:nvSpPr>
          <p:cNvPr id="3" name="Content Placeholder 2"/>
          <p:cNvSpPr>
            <a:spLocks noGrp="1"/>
          </p:cNvSpPr>
          <p:nvPr>
            <p:ph idx="1"/>
          </p:nvPr>
        </p:nvSpPr>
        <p:spPr>
          <a:xfrm>
            <a:off x="1043608" y="1268760"/>
            <a:ext cx="7848600" cy="4114800"/>
          </a:xfrm>
        </p:spPr>
        <p:txBody>
          <a:bodyPr/>
          <a:lstStyle/>
          <a:p>
            <a:r>
              <a:rPr lang="fr-CA" b="0" dirty="0" smtClean="0"/>
              <a:t>Informer les intervenants des progrès réalisés à ce jour relativement aux modifications proposées du </a:t>
            </a:r>
            <a:r>
              <a:rPr lang="fr-CA" b="0" i="1" dirty="0" smtClean="0"/>
              <a:t>Règlement sur les médicaments brevetés </a:t>
            </a:r>
            <a:r>
              <a:rPr lang="fr-CA" b="0" dirty="0" smtClean="0"/>
              <a:t>en vue de réduire la fréquence du dépôt réglementaire exigé.</a:t>
            </a:r>
          </a:p>
          <a:p>
            <a:pPr marL="0" indent="0">
              <a:buFont typeface="Wingdings" pitchFamily="-60" charset="2"/>
              <a:buNone/>
            </a:pPr>
            <a:endParaRPr lang="fr-CA" b="0" dirty="0" smtClean="0"/>
          </a:p>
          <a:p>
            <a:r>
              <a:rPr lang="fr-CA" b="0" dirty="0" smtClean="0"/>
              <a:t>Demander les commentaires des intervenants sur les modifications proposées et répondre aux questions. </a:t>
            </a:r>
          </a:p>
          <a:p>
            <a:endParaRPr lang="fr-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41</a:t>
            </a:fld>
            <a:endParaRPr lang="en-US">
              <a:solidFill>
                <a:srgbClr val="003366"/>
              </a:solidFill>
            </a:endParaRPr>
          </a:p>
        </p:txBody>
      </p:sp>
    </p:spTree>
    <p:extLst>
      <p:ext uri="{BB962C8B-B14F-4D97-AF65-F5344CB8AC3E}">
        <p14:creationId xmlns:p14="http://schemas.microsoft.com/office/powerpoint/2010/main" val="3824097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399" y="562000"/>
            <a:ext cx="7848600" cy="1066800"/>
          </a:xfrm>
        </p:spPr>
        <p:txBody>
          <a:bodyPr/>
          <a:lstStyle/>
          <a:p>
            <a:r>
              <a:rPr lang="fr-CA" dirty="0" smtClean="0"/>
              <a:t>Contexte des modifications proposées</a:t>
            </a:r>
            <a:endParaRPr lang="fr-CA" dirty="0"/>
          </a:p>
        </p:txBody>
      </p:sp>
      <p:sp>
        <p:nvSpPr>
          <p:cNvPr id="5" name="Content Placeholder 4"/>
          <p:cNvSpPr>
            <a:spLocks noGrp="1"/>
          </p:cNvSpPr>
          <p:nvPr>
            <p:ph idx="1"/>
          </p:nvPr>
        </p:nvSpPr>
        <p:spPr>
          <a:xfrm>
            <a:off x="1043608" y="1268760"/>
            <a:ext cx="7947992" cy="4751040"/>
          </a:xfrm>
        </p:spPr>
        <p:txBody>
          <a:bodyPr/>
          <a:lstStyle/>
          <a:p>
            <a:r>
              <a:rPr lang="fr-CA" sz="2300" b="0" dirty="0" smtClean="0"/>
              <a:t>Dans l’esprit du Plan de réduction du fardeau administratif et de Plan d’action économique du gouvernement, le CEPMB s’est engagé à passer en revue son processus d’examen du prix en vue d’explorer des moyens de </a:t>
            </a:r>
            <a:r>
              <a:rPr lang="fr-CA" sz="2300" b="0" dirty="0"/>
              <a:t>réduire la fardeau réglementaire imposé aux brevetés et d’améliorer l’efficacité sans porter atteinte à son mandat </a:t>
            </a:r>
            <a:r>
              <a:rPr lang="fr-CA" sz="2300" b="0" dirty="0" smtClean="0"/>
              <a:t>de protection </a:t>
            </a:r>
            <a:r>
              <a:rPr lang="fr-CA" sz="2300" b="0" dirty="0"/>
              <a:t>du </a:t>
            </a:r>
            <a:r>
              <a:rPr lang="fr-CA" sz="2300" b="0" dirty="0" smtClean="0"/>
              <a:t>consommateur.</a:t>
            </a:r>
            <a:endParaRPr lang="fr-CA" sz="2300" b="0" dirty="0"/>
          </a:p>
          <a:p>
            <a:r>
              <a:rPr lang="fr-CA" sz="2300" b="0" dirty="0" smtClean="0"/>
              <a:t>Le Conseil a consulté les intervenants dans un Avis et commentaires émis en mai 2013 quant à deux initiatives prioritaires visant la modification de la méthodologie de rajustement du prix selon l’IPC (achevée) et la réduction de la fréquence du dépôt exigé des brevetés (en cours).</a:t>
            </a:r>
          </a:p>
          <a:p>
            <a:r>
              <a:rPr lang="fr-CA" sz="2300" b="0" dirty="0" smtClean="0"/>
              <a:t>12 intervenants on présenté des observations.</a:t>
            </a:r>
          </a:p>
          <a:p>
            <a:r>
              <a:rPr lang="fr-CA" sz="2300" b="0" dirty="0" smtClean="0"/>
              <a:t>En général, les intervenants semblent appuyer les deux propositions.</a:t>
            </a:r>
            <a:r>
              <a:rPr lang="fr-CA" sz="2300" dirty="0" smtClean="0"/>
              <a:t> </a:t>
            </a:r>
            <a:endParaRPr lang="fr-CA" sz="230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42</a:t>
            </a:fld>
            <a:endParaRPr lang="en-US">
              <a:solidFill>
                <a:srgbClr val="003366"/>
              </a:solidFill>
            </a:endParaRPr>
          </a:p>
        </p:txBody>
      </p:sp>
    </p:spTree>
    <p:extLst>
      <p:ext uri="{BB962C8B-B14F-4D97-AF65-F5344CB8AC3E}">
        <p14:creationId xmlns:p14="http://schemas.microsoft.com/office/powerpoint/2010/main" val="1290785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848600" cy="1066800"/>
          </a:xfrm>
        </p:spPr>
        <p:txBody>
          <a:bodyPr/>
          <a:lstStyle/>
          <a:p>
            <a:r>
              <a:rPr lang="fr-CA" sz="3800" dirty="0" smtClean="0"/>
              <a:t>Modifications réglementaires proposées</a:t>
            </a:r>
            <a:endParaRPr lang="fr-CA" sz="3800" dirty="0"/>
          </a:p>
        </p:txBody>
      </p:sp>
      <p:sp>
        <p:nvSpPr>
          <p:cNvPr id="3" name="Content Placeholder 2"/>
          <p:cNvSpPr>
            <a:spLocks noGrp="1"/>
          </p:cNvSpPr>
          <p:nvPr>
            <p:ph idx="1"/>
          </p:nvPr>
        </p:nvSpPr>
        <p:spPr>
          <a:xfrm>
            <a:off x="1043608" y="1268760"/>
            <a:ext cx="7848600" cy="4114800"/>
          </a:xfrm>
        </p:spPr>
        <p:txBody>
          <a:bodyPr/>
          <a:lstStyle/>
          <a:p>
            <a:r>
              <a:rPr lang="fr-CA" b="0" dirty="0" smtClean="0"/>
              <a:t>Éliminer l’exigence que les brevetés présentent un formulaire 2 au CEPMB dans les 30 jours suivant la première vente d’un nouveau médicament breveté et deux fois par années pour les médicaments brevetés existants.</a:t>
            </a:r>
          </a:p>
          <a:p>
            <a:pPr marL="0" indent="0">
              <a:buNone/>
            </a:pPr>
            <a:endParaRPr lang="fr-CA" b="0" dirty="0" smtClean="0"/>
          </a:p>
          <a:p>
            <a:r>
              <a:rPr lang="fr-CA" b="0" dirty="0" smtClean="0"/>
              <a:t>Apporter une modification mineure au formulaire 1 afin d’exiger que les brevetés indiquent le prix départ usine accessible au public au Canada à la date de première vente. </a:t>
            </a:r>
            <a:endParaRPr lang="fr-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43</a:t>
            </a:fld>
            <a:endParaRPr lang="en-US">
              <a:solidFill>
                <a:srgbClr val="003366"/>
              </a:solidFill>
            </a:endParaRPr>
          </a:p>
        </p:txBody>
      </p:sp>
    </p:spTree>
    <p:extLst>
      <p:ext uri="{BB962C8B-B14F-4D97-AF65-F5344CB8AC3E}">
        <p14:creationId xmlns:p14="http://schemas.microsoft.com/office/powerpoint/2010/main" val="70317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848600" cy="1066800"/>
          </a:xfrm>
        </p:spPr>
        <p:txBody>
          <a:bodyPr/>
          <a:lstStyle/>
          <a:p>
            <a:pPr algn="ctr"/>
            <a:r>
              <a:rPr lang="fr-CA" sz="2400" dirty="0" smtClean="0"/>
              <a:t>Question n</a:t>
            </a:r>
            <a:r>
              <a:rPr lang="fr-CA" sz="2400" baseline="30000" dirty="0" smtClean="0"/>
              <a:t>o</a:t>
            </a:r>
            <a:r>
              <a:rPr lang="fr-CA" sz="2400" dirty="0" smtClean="0"/>
              <a:t> 1 :  </a:t>
            </a:r>
            <a:br>
              <a:rPr lang="fr-CA" sz="2400" dirty="0" smtClean="0"/>
            </a:br>
            <a:r>
              <a:rPr lang="fr-CA" sz="2400" dirty="0" smtClean="0"/>
              <a:t/>
            </a:r>
            <a:br>
              <a:rPr lang="fr-CA" sz="2400" dirty="0" smtClean="0"/>
            </a:br>
            <a:r>
              <a:rPr lang="fr-CA" sz="2400" dirty="0" smtClean="0"/>
              <a:t>Quelle incidence ces modifications auraient-elles sur le rapport et le calcul des prix plafond des nouveaux médicaments brevetés? </a:t>
            </a:r>
            <a:endParaRPr lang="fr-CA" sz="2400" dirty="0"/>
          </a:p>
        </p:txBody>
      </p:sp>
      <p:sp>
        <p:nvSpPr>
          <p:cNvPr id="3" name="Content Placeholder 2"/>
          <p:cNvSpPr>
            <a:spLocks noGrp="1"/>
          </p:cNvSpPr>
          <p:nvPr>
            <p:ph idx="1"/>
          </p:nvPr>
        </p:nvSpPr>
        <p:spPr>
          <a:xfrm>
            <a:off x="1115616" y="2204864"/>
            <a:ext cx="7848600" cy="4114800"/>
          </a:xfrm>
        </p:spPr>
        <p:txBody>
          <a:bodyPr/>
          <a:lstStyle/>
          <a:p>
            <a:r>
              <a:rPr lang="fr-CA" sz="2000" b="0" dirty="0"/>
              <a:t>Pour les nouveaux médicaments brevetés, le formulaire 2 ne sera plus requis dans les 30 jours suivant la date de première </a:t>
            </a:r>
            <a:r>
              <a:rPr lang="fr-CA" sz="2000" b="0" dirty="0" smtClean="0"/>
              <a:t>vente. </a:t>
            </a:r>
            <a:endParaRPr lang="fr-CA" sz="2000" b="0" dirty="0"/>
          </a:p>
          <a:p>
            <a:pPr lvl="1"/>
            <a:r>
              <a:rPr lang="fr-CA" sz="1800" b="0" dirty="0" smtClean="0"/>
              <a:t>Exemple :  Date de première vente (1</a:t>
            </a:r>
            <a:r>
              <a:rPr lang="fr-CA" sz="1800" b="0" baseline="30000" dirty="0" smtClean="0"/>
              <a:t>er</a:t>
            </a:r>
            <a:r>
              <a:rPr lang="fr-CA" sz="1800" b="0" dirty="0" smtClean="0"/>
              <a:t> mars 2015).  </a:t>
            </a:r>
          </a:p>
          <a:p>
            <a:pPr lvl="1"/>
            <a:r>
              <a:rPr lang="fr-CA" sz="1800" b="0" dirty="0" smtClean="0"/>
              <a:t>Pour 2015, présenter un formulaire 2 pour la période du 1</a:t>
            </a:r>
            <a:r>
              <a:rPr lang="fr-CA" sz="1800" b="0" baseline="30000" dirty="0" smtClean="0"/>
              <a:t>er</a:t>
            </a:r>
            <a:r>
              <a:rPr lang="fr-CA" sz="1800" b="0" dirty="0" smtClean="0"/>
              <a:t> mars au 30 juin et pour la période du 1</a:t>
            </a:r>
            <a:r>
              <a:rPr lang="fr-CA" sz="1800" b="0" baseline="30000" dirty="0" smtClean="0"/>
              <a:t>er</a:t>
            </a:r>
            <a:r>
              <a:rPr lang="fr-CA" sz="1800" b="0" dirty="0" smtClean="0"/>
              <a:t> juillet au 30 décembre.   </a:t>
            </a:r>
          </a:p>
          <a:p>
            <a:pPr lvl="1"/>
            <a:r>
              <a:rPr lang="fr-CA" sz="1800" b="0" dirty="0" smtClean="0"/>
              <a:t>Pour 2016</a:t>
            </a:r>
            <a:r>
              <a:rPr lang="fr-CA" sz="1800" dirty="0"/>
              <a:t>, présenter un formulaire 2 pour la période du </a:t>
            </a:r>
            <a:r>
              <a:rPr lang="fr-CA" sz="1800" dirty="0" smtClean="0"/>
              <a:t>1</a:t>
            </a:r>
            <a:r>
              <a:rPr lang="fr-CA" sz="1800" baseline="30000" dirty="0" smtClean="0"/>
              <a:t>er</a:t>
            </a:r>
            <a:r>
              <a:rPr lang="fr-CA" sz="1800" dirty="0" smtClean="0"/>
              <a:t> janvier au 30 décembre</a:t>
            </a:r>
            <a:r>
              <a:rPr lang="fr-CA" sz="1800" b="0" dirty="0" smtClean="0"/>
              <a:t>.</a:t>
            </a:r>
          </a:p>
          <a:p>
            <a:endParaRPr lang="fr-CA" sz="2000" b="0" dirty="0" smtClean="0"/>
          </a:p>
          <a:p>
            <a:r>
              <a:rPr lang="fr-CA" sz="2000" b="0" dirty="0" smtClean="0"/>
              <a:t>Quant aux prix plafond des nouveaux médicaments brevetés, il n’y aurait aucune incidence sur les prix de référence au lancement ou sur les tests appliqués aux prix (ces méthodologies relèvent des Lignes directrices et ne sont pas touchées par des modifications au Règlement).</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44</a:t>
            </a:fld>
            <a:endParaRPr lang="en-US">
              <a:solidFill>
                <a:srgbClr val="003366"/>
              </a:solidFill>
            </a:endParaRPr>
          </a:p>
        </p:txBody>
      </p:sp>
    </p:spTree>
    <p:extLst>
      <p:ext uri="{BB962C8B-B14F-4D97-AF65-F5344CB8AC3E}">
        <p14:creationId xmlns:p14="http://schemas.microsoft.com/office/powerpoint/2010/main" val="1869163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04664"/>
            <a:ext cx="7871792" cy="1957536"/>
          </a:xfrm>
        </p:spPr>
        <p:txBody>
          <a:bodyPr/>
          <a:lstStyle/>
          <a:p>
            <a:pPr algn="ctr"/>
            <a:r>
              <a:rPr lang="fr-CA" sz="2800" dirty="0" smtClean="0"/>
              <a:t>Question n</a:t>
            </a:r>
            <a:r>
              <a:rPr lang="fr-CA" sz="2800" baseline="30000" dirty="0" smtClean="0"/>
              <a:t>o</a:t>
            </a:r>
            <a:r>
              <a:rPr lang="fr-CA" sz="2800" dirty="0" smtClean="0"/>
              <a:t> 2 :</a:t>
            </a:r>
            <a:br>
              <a:rPr lang="fr-CA" sz="2800" dirty="0" smtClean="0"/>
            </a:br>
            <a:r>
              <a:rPr lang="fr-CA" sz="2800" dirty="0" smtClean="0"/>
              <a:t/>
            </a:r>
            <a:br>
              <a:rPr lang="fr-CA" sz="2800" dirty="0" smtClean="0"/>
            </a:br>
            <a:r>
              <a:rPr lang="fr-CA" sz="2800" dirty="0" smtClean="0"/>
              <a:t>L’élimination de l’exigence de déposer le formulaire 2 deux fois par année réduirait-elle le délai de préavis d’instances possibles de prix excessifs?</a:t>
            </a:r>
            <a:endParaRPr lang="fr-CA" sz="2800" u="sng" dirty="0"/>
          </a:p>
        </p:txBody>
      </p:sp>
      <p:sp>
        <p:nvSpPr>
          <p:cNvPr id="3" name="Content Placeholder 2"/>
          <p:cNvSpPr>
            <a:spLocks noGrp="1"/>
          </p:cNvSpPr>
          <p:nvPr>
            <p:ph idx="1"/>
          </p:nvPr>
        </p:nvSpPr>
        <p:spPr>
          <a:xfrm>
            <a:off x="1066800" y="2514600"/>
            <a:ext cx="7848600" cy="4114800"/>
          </a:xfrm>
        </p:spPr>
        <p:txBody>
          <a:bodyPr/>
          <a:lstStyle/>
          <a:p>
            <a:r>
              <a:rPr lang="fr-CA" sz="2250" b="0" dirty="0" smtClean="0"/>
              <a:t>Le PMPRB a étudié l’incidence éventuelle de la modification réglementaire proposée quant au délai de préavis offert aux brevetés.</a:t>
            </a:r>
          </a:p>
          <a:p>
            <a:r>
              <a:rPr lang="fr-CA" sz="2250" b="0" dirty="0" smtClean="0"/>
              <a:t>Entre 2007 et 2011, les renseignements tirés des rapports semestriels n’ont pu offrir aux brevetés des avis efficaces quant à des instances possibles de prix excessifs que pour &lt; 1 % des médicaments brevetés. </a:t>
            </a:r>
          </a:p>
          <a:p>
            <a:r>
              <a:rPr lang="fr-CA" sz="2250" b="0" dirty="0" smtClean="0"/>
              <a:t>Le CEPMB abordera tout de même cette question en offrant aux brevetés un outil d’avis précoce dans le Rapport de statut de conformité (envoyé suite à l’examen des données de l’année précédente).  </a:t>
            </a:r>
            <a:endParaRPr lang="fr-CA" sz="225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45</a:t>
            </a:fld>
            <a:endParaRPr lang="en-US">
              <a:solidFill>
                <a:srgbClr val="003366"/>
              </a:solidFill>
            </a:endParaRPr>
          </a:p>
        </p:txBody>
      </p:sp>
    </p:spTree>
    <p:extLst>
      <p:ext uri="{BB962C8B-B14F-4D97-AF65-F5344CB8AC3E}">
        <p14:creationId xmlns:p14="http://schemas.microsoft.com/office/powerpoint/2010/main" val="2873148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89992"/>
            <a:ext cx="7848600" cy="1066800"/>
          </a:xfrm>
        </p:spPr>
        <p:txBody>
          <a:bodyPr/>
          <a:lstStyle/>
          <a:p>
            <a:r>
              <a:rPr lang="fr-CA" sz="2800" dirty="0" smtClean="0"/>
              <a:t>Étapes du processus d’élaboration de la  réglementation</a:t>
            </a:r>
            <a:br>
              <a:rPr lang="fr-CA" sz="2800" dirty="0" smtClean="0"/>
            </a:br>
            <a:r>
              <a:rPr lang="fr-CA" sz="2800" dirty="0" smtClean="0"/>
              <a:t/>
            </a:r>
            <a:br>
              <a:rPr lang="fr-CA" sz="2800" dirty="0" smtClean="0"/>
            </a:br>
            <a:r>
              <a:rPr lang="fr-CA" sz="2800" dirty="0" smtClean="0"/>
              <a:t>A) Publication préalable </a:t>
            </a:r>
            <a:endParaRPr lang="fr-CA" sz="2800" dirty="0"/>
          </a:p>
        </p:txBody>
      </p:sp>
      <p:sp>
        <p:nvSpPr>
          <p:cNvPr id="3" name="Content Placeholder 2"/>
          <p:cNvSpPr>
            <a:spLocks noGrp="1"/>
          </p:cNvSpPr>
          <p:nvPr>
            <p:ph idx="1"/>
          </p:nvPr>
        </p:nvSpPr>
        <p:spPr>
          <a:xfrm>
            <a:off x="1053008" y="1828800"/>
            <a:ext cx="8064896" cy="4114800"/>
          </a:xfrm>
        </p:spPr>
        <p:txBody>
          <a:bodyPr/>
          <a:lstStyle/>
          <a:p>
            <a:pPr marL="457200" indent="-457200">
              <a:buFont typeface="+mj-lt"/>
              <a:buAutoNum type="arabicPeriod"/>
            </a:pPr>
            <a:r>
              <a:rPr lang="fr-CA" sz="2000" b="0" dirty="0" smtClean="0"/>
              <a:t>Triage afin de déterminer le niveau d’impact de la proposition réglementation</a:t>
            </a:r>
          </a:p>
          <a:p>
            <a:pPr marL="457200" indent="-457200">
              <a:buFont typeface="+mj-lt"/>
              <a:buAutoNum type="arabicPeriod"/>
            </a:pPr>
            <a:r>
              <a:rPr lang="fr-CA" sz="2000" b="0" dirty="0" smtClean="0"/>
              <a:t>Résumé de l’étude d’impact de la réglementation (REIR)</a:t>
            </a:r>
          </a:p>
          <a:p>
            <a:pPr marL="457200" indent="-457200">
              <a:buFont typeface="+mj-lt"/>
              <a:buAutoNum type="arabicPeriod"/>
            </a:pPr>
            <a:r>
              <a:rPr lang="fr-CA" sz="2000" b="0" dirty="0" smtClean="0"/>
              <a:t>Rédaction de la réglementation</a:t>
            </a:r>
          </a:p>
          <a:p>
            <a:pPr marL="457200" indent="-457200">
              <a:buFont typeface="+mj-lt"/>
              <a:buAutoNum type="arabicPeriod"/>
            </a:pPr>
            <a:r>
              <a:rPr lang="fr-CA" sz="2000" b="0" dirty="0"/>
              <a:t>Approbation ministérielle du dossier du projet de règlement </a:t>
            </a:r>
            <a:endParaRPr lang="fr-CA" sz="2000" b="0" dirty="0" smtClean="0"/>
          </a:p>
          <a:p>
            <a:pPr marL="457200" indent="-457200">
              <a:buFont typeface="+mj-lt"/>
              <a:buAutoNum type="arabicPeriod"/>
            </a:pPr>
            <a:r>
              <a:rPr lang="fr-CA" sz="2000" b="0" dirty="0"/>
              <a:t>Envoi du dossier du projet de règlement </a:t>
            </a:r>
            <a:r>
              <a:rPr lang="fr-CA" sz="2000" b="0" dirty="0" smtClean="0"/>
              <a:t>au </a:t>
            </a:r>
            <a:r>
              <a:rPr lang="fr-CA" sz="2000" b="0" dirty="0"/>
              <a:t>Bureau du Conseil </a:t>
            </a:r>
            <a:r>
              <a:rPr lang="fr-CA" sz="2000" b="0" dirty="0" smtClean="0"/>
              <a:t>privé</a:t>
            </a:r>
          </a:p>
          <a:p>
            <a:pPr marL="457200" indent="-457200">
              <a:buFont typeface="+mj-lt"/>
              <a:buAutoNum type="arabicPeriod"/>
            </a:pPr>
            <a:r>
              <a:rPr lang="fr-CA" sz="2000" b="0" dirty="0" smtClean="0"/>
              <a:t>Examen du dossier par le Conseil du Trésor aux fins d’approbation en vue de publication préalable</a:t>
            </a:r>
          </a:p>
          <a:p>
            <a:pPr marL="457200" indent="-457200">
              <a:buFont typeface="+mj-lt"/>
              <a:buAutoNum type="arabicPeriod"/>
            </a:pPr>
            <a:r>
              <a:rPr lang="fr-CA" sz="2000" b="0" dirty="0" smtClean="0"/>
              <a:t>Publication préalable du règlement proposé dans la Partie I de la </a:t>
            </a:r>
            <a:r>
              <a:rPr lang="fr-CA" sz="2000" b="0" i="1" dirty="0" smtClean="0"/>
              <a:t>Gazette du </a:t>
            </a:r>
            <a:r>
              <a:rPr lang="fr-CA" sz="2000" b="0" dirty="0" smtClean="0"/>
              <a:t>(période de commentaires de 30 jours)</a:t>
            </a:r>
            <a:endParaRPr lang="fr-CA" sz="20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46</a:t>
            </a:fld>
            <a:endParaRPr lang="en-US">
              <a:solidFill>
                <a:srgbClr val="003366"/>
              </a:solidFill>
            </a:endParaRPr>
          </a:p>
        </p:txBody>
      </p:sp>
    </p:spTree>
    <p:extLst>
      <p:ext uri="{BB962C8B-B14F-4D97-AF65-F5344CB8AC3E}">
        <p14:creationId xmlns:p14="http://schemas.microsoft.com/office/powerpoint/2010/main" val="926720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848600" cy="1066800"/>
          </a:xfrm>
        </p:spPr>
        <p:txBody>
          <a:bodyPr/>
          <a:lstStyle/>
          <a:p>
            <a:r>
              <a:rPr lang="fr-CA" sz="2800" dirty="0" smtClean="0"/>
              <a:t>Étapes du processus d’élaboration de la  réglementation </a:t>
            </a:r>
            <a:br>
              <a:rPr lang="fr-CA" sz="2800" dirty="0" smtClean="0"/>
            </a:br>
            <a:r>
              <a:rPr lang="fr-CA" sz="2800" dirty="0" smtClean="0"/>
              <a:t/>
            </a:r>
            <a:br>
              <a:rPr lang="fr-CA" sz="2800" dirty="0" smtClean="0"/>
            </a:br>
            <a:r>
              <a:rPr lang="fr-CA" sz="2800" dirty="0" smtClean="0"/>
              <a:t>B) Approbation finale, publication et enregistrement</a:t>
            </a:r>
            <a:endParaRPr lang="fr-CA" sz="2800" dirty="0"/>
          </a:p>
        </p:txBody>
      </p:sp>
      <p:sp>
        <p:nvSpPr>
          <p:cNvPr id="3" name="Content Placeholder 2"/>
          <p:cNvSpPr>
            <a:spLocks noGrp="1"/>
          </p:cNvSpPr>
          <p:nvPr>
            <p:ph idx="1"/>
          </p:nvPr>
        </p:nvSpPr>
        <p:spPr>
          <a:xfrm>
            <a:off x="1043608" y="1700808"/>
            <a:ext cx="7848600" cy="4114800"/>
          </a:xfrm>
        </p:spPr>
        <p:txBody>
          <a:bodyPr/>
          <a:lstStyle/>
          <a:p>
            <a:pPr marL="457200" indent="-457200">
              <a:buFont typeface="+mj-lt"/>
              <a:buAutoNum type="arabicPeriod"/>
            </a:pPr>
            <a:r>
              <a:rPr lang="fr-CA" sz="2000" b="0" dirty="0" smtClean="0"/>
              <a:t>Examen des commentaires sur le projet de règlement, révision et mise à jour du REIR, le cas échéant</a:t>
            </a:r>
          </a:p>
          <a:p>
            <a:pPr marL="457200" indent="-457200">
              <a:buFont typeface="+mj-lt"/>
              <a:buAutoNum type="arabicPeriod"/>
            </a:pPr>
            <a:r>
              <a:rPr lang="fr-CA" sz="2000" b="0" dirty="0" smtClean="0"/>
              <a:t>Examen du projet de règlement et du REIR par le ministère de la Justice </a:t>
            </a:r>
          </a:p>
          <a:p>
            <a:pPr marL="457200" indent="-457200">
              <a:buFont typeface="+mj-lt"/>
              <a:buAutoNum type="arabicPeriod"/>
            </a:pPr>
            <a:r>
              <a:rPr lang="fr-CA" sz="2000" b="0" dirty="0" smtClean="0"/>
              <a:t>Approbation ministérielle do dossier du projet de règlement</a:t>
            </a:r>
          </a:p>
          <a:p>
            <a:pPr marL="457200" indent="-457200">
              <a:buFont typeface="+mj-lt"/>
              <a:buAutoNum type="arabicPeriod"/>
            </a:pPr>
            <a:r>
              <a:rPr lang="fr-CA" sz="2000" b="0" dirty="0" smtClean="0"/>
              <a:t>Soumission réglementaire finale au Bureau du Conseil privé</a:t>
            </a:r>
          </a:p>
          <a:p>
            <a:pPr marL="457200" indent="-457200">
              <a:buFont typeface="+mj-lt"/>
              <a:buAutoNum type="arabicPeriod"/>
            </a:pPr>
            <a:r>
              <a:rPr lang="fr-CA" sz="2000" b="0" dirty="0" smtClean="0"/>
              <a:t>Examen de la soumission </a:t>
            </a:r>
            <a:r>
              <a:rPr lang="fr-CA" sz="2000" b="0" dirty="0"/>
              <a:t>par les GEC (ministres du Conseil du Trésor conseillant le Gouverneur général</a:t>
            </a:r>
            <a:r>
              <a:rPr lang="fr-CA" sz="2000" b="0" dirty="0" smtClean="0"/>
              <a:t>) et décision quant à l’élaboration du règlement</a:t>
            </a:r>
          </a:p>
          <a:p>
            <a:pPr marL="457200" indent="-457200">
              <a:buFont typeface="+mj-lt"/>
              <a:buAutoNum type="arabicPeriod"/>
            </a:pPr>
            <a:r>
              <a:rPr lang="fr-CA" sz="2000" b="0" dirty="0" smtClean="0"/>
              <a:t>Enregistrement et publication du règlement dans la Partie II de la </a:t>
            </a:r>
            <a:r>
              <a:rPr lang="fr-CA" sz="2000" b="0" i="1" dirty="0" smtClean="0"/>
              <a:t>Gazette du Canada </a:t>
            </a:r>
          </a:p>
          <a:p>
            <a:pPr marL="457200" indent="-457200">
              <a:buFont typeface="+mj-lt"/>
              <a:buAutoNum type="arabicPeriod"/>
            </a:pPr>
            <a:r>
              <a:rPr lang="fr-CA" sz="2000" b="0" dirty="0" smtClean="0"/>
              <a:t>Examen par le Comité </a:t>
            </a:r>
            <a:r>
              <a:rPr lang="fr-CA" sz="2000" b="0" dirty="0"/>
              <a:t>mixte permanent de l'examen de la réglementation</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47</a:t>
            </a:fld>
            <a:endParaRPr lang="en-US">
              <a:solidFill>
                <a:srgbClr val="003366"/>
              </a:solidFill>
            </a:endParaRPr>
          </a:p>
        </p:txBody>
      </p:sp>
    </p:spTree>
    <p:extLst>
      <p:ext uri="{BB962C8B-B14F-4D97-AF65-F5344CB8AC3E}">
        <p14:creationId xmlns:p14="http://schemas.microsoft.com/office/powerpoint/2010/main" val="1977152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67794"/>
            <a:ext cx="7848600" cy="1066800"/>
          </a:xfrm>
        </p:spPr>
        <p:txBody>
          <a:bodyPr/>
          <a:lstStyle/>
          <a:p>
            <a:r>
              <a:rPr lang="fr-CA" dirty="0" smtClean="0"/>
              <a:t>Prochaines étapes</a:t>
            </a:r>
            <a:endParaRPr lang="fr-CA" dirty="0"/>
          </a:p>
        </p:txBody>
      </p:sp>
      <p:sp>
        <p:nvSpPr>
          <p:cNvPr id="3" name="Content Placeholder 2"/>
          <p:cNvSpPr>
            <a:spLocks noGrp="1"/>
          </p:cNvSpPr>
          <p:nvPr>
            <p:ph idx="1"/>
          </p:nvPr>
        </p:nvSpPr>
        <p:spPr>
          <a:xfrm>
            <a:off x="1043608" y="1268760"/>
            <a:ext cx="7848600" cy="4751040"/>
          </a:xfrm>
        </p:spPr>
        <p:txBody>
          <a:bodyPr/>
          <a:lstStyle/>
          <a:p>
            <a:r>
              <a:rPr lang="fr-CA" b="0" dirty="0" smtClean="0"/>
              <a:t>Le dossier des modifications réglementaires proposées est actuellement à l’étude par le Bureau de la ministre (Santé Canada)  </a:t>
            </a:r>
          </a:p>
          <a:p>
            <a:r>
              <a:rPr lang="fr-CA" b="0" dirty="0" smtClean="0"/>
              <a:t>Une fois signé par la ministre, il sera envoyé au Bureau du Conseil privé aux fins d’approbation dans le cadre de la prochaine réunion disponible du Conseil du Trésor</a:t>
            </a:r>
          </a:p>
          <a:p>
            <a:r>
              <a:rPr lang="fr-CA" b="0" dirty="0" smtClean="0"/>
              <a:t>Date prévue de signature de la ministre :  Début janvier 2015</a:t>
            </a:r>
          </a:p>
          <a:p>
            <a:r>
              <a:rPr lang="fr-CA" b="0" dirty="0" smtClean="0"/>
              <a:t>Première réunion de 2015 du Conseil du Trésor ciblée : fin janvier 2015.</a:t>
            </a:r>
          </a:p>
          <a:p>
            <a:r>
              <a:rPr lang="fr-CA" b="0" dirty="0" smtClean="0"/>
              <a:t>Suite à l’approbation </a:t>
            </a:r>
            <a:r>
              <a:rPr lang="fr-CA" b="0" dirty="0"/>
              <a:t>du dossier des modifications réglementaires proposées </a:t>
            </a:r>
            <a:r>
              <a:rPr lang="fr-CA" b="0" dirty="0" smtClean="0"/>
              <a:t>par le Conseil du Trésor, on pourra le soumettre aux fins de publication préalable dans la Partie I de la </a:t>
            </a:r>
            <a:r>
              <a:rPr lang="fr-CA" b="0" i="1" dirty="0" smtClean="0"/>
              <a:t>Gazette du Canada</a:t>
            </a:r>
            <a:r>
              <a:rPr lang="fr-CA" b="0" dirty="0" smtClean="0"/>
              <a:t>. </a:t>
            </a:r>
          </a:p>
          <a:p>
            <a:pPr marL="0" indent="0">
              <a:buNone/>
            </a:pPr>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48</a:t>
            </a:fld>
            <a:endParaRPr lang="en-US">
              <a:solidFill>
                <a:srgbClr val="003366"/>
              </a:solidFill>
            </a:endParaRPr>
          </a:p>
        </p:txBody>
      </p:sp>
    </p:spTree>
    <p:extLst>
      <p:ext uri="{BB962C8B-B14F-4D97-AF65-F5344CB8AC3E}">
        <p14:creationId xmlns:p14="http://schemas.microsoft.com/office/powerpoint/2010/main" val="1940761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848600" cy="1066800"/>
          </a:xfrm>
        </p:spPr>
        <p:txBody>
          <a:bodyPr/>
          <a:lstStyle/>
          <a:p>
            <a:r>
              <a:rPr lang="fr-CA" dirty="0"/>
              <a:t>Prochaines étapes</a:t>
            </a:r>
            <a:endParaRPr lang="en-CA" dirty="0"/>
          </a:p>
        </p:txBody>
      </p:sp>
      <p:sp>
        <p:nvSpPr>
          <p:cNvPr id="3" name="Content Placeholder 2"/>
          <p:cNvSpPr>
            <a:spLocks noGrp="1"/>
          </p:cNvSpPr>
          <p:nvPr>
            <p:ph idx="1"/>
          </p:nvPr>
        </p:nvSpPr>
        <p:spPr>
          <a:xfrm>
            <a:off x="1043608" y="1268760"/>
            <a:ext cx="7871792" cy="4751040"/>
          </a:xfrm>
        </p:spPr>
        <p:txBody>
          <a:bodyPr/>
          <a:lstStyle/>
          <a:p>
            <a:r>
              <a:rPr lang="fr-CA" b="0" dirty="0" smtClean="0"/>
              <a:t>On prévoit </a:t>
            </a:r>
            <a:r>
              <a:rPr lang="fr-CA" b="0" dirty="0" err="1" smtClean="0"/>
              <a:t>prépublier</a:t>
            </a:r>
            <a:r>
              <a:rPr lang="fr-CA" b="0" dirty="0" smtClean="0"/>
              <a:t> les modifications réglementaires proposées dans la Partie I de </a:t>
            </a:r>
            <a:r>
              <a:rPr lang="fr-CA" b="0" dirty="0"/>
              <a:t>la </a:t>
            </a:r>
            <a:r>
              <a:rPr lang="fr-CA" b="0" i="1" dirty="0" smtClean="0"/>
              <a:t>Gazette du Canada </a:t>
            </a:r>
            <a:r>
              <a:rPr lang="fr-CA" b="0" dirty="0" smtClean="0"/>
              <a:t>en février 2015</a:t>
            </a:r>
          </a:p>
          <a:p>
            <a:r>
              <a:rPr lang="fr-CA" b="0" dirty="0" smtClean="0"/>
              <a:t>Période de commentaires de 30 jours</a:t>
            </a:r>
          </a:p>
          <a:p>
            <a:r>
              <a:rPr lang="fr-CA" b="0" dirty="0" smtClean="0"/>
              <a:t>Suite à la publication, le Conseil invitera les commentaires des intervenants en affichant le règlement proposée sur son site Web et en envoyant des avis électroniques à ses abonnés ainsi que par l’entremise d’un article publié dans </a:t>
            </a:r>
            <a:r>
              <a:rPr lang="fr-CA" b="0" i="1" dirty="0" smtClean="0"/>
              <a:t>La Nouvelle </a:t>
            </a:r>
          </a:p>
          <a:p>
            <a:r>
              <a:rPr lang="fr-CA" b="0" dirty="0" smtClean="0"/>
              <a:t>L’approbation finale du règlement proposé, l’enregistrement et la publication du règlement proposé dans la Partie II de la </a:t>
            </a:r>
            <a:r>
              <a:rPr lang="fr-CA" b="0" i="1" dirty="0" smtClean="0"/>
              <a:t>Gazette du Canada </a:t>
            </a:r>
            <a:r>
              <a:rPr lang="fr-CA" b="0" dirty="0" smtClean="0"/>
              <a:t>est prévue d’ici l’automne 2015</a:t>
            </a:r>
          </a:p>
          <a:p>
            <a:r>
              <a:rPr lang="fr-CA" b="0" dirty="0" smtClean="0"/>
              <a:t>Mise en œuvre prévue du règlement proposé : 2016 </a:t>
            </a:r>
          </a:p>
          <a:p>
            <a:endParaRPr lang="fr-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49</a:t>
            </a:fld>
            <a:endParaRPr lang="en-US">
              <a:solidFill>
                <a:srgbClr val="003366"/>
              </a:solidFill>
            </a:endParaRPr>
          </a:p>
        </p:txBody>
      </p:sp>
    </p:spTree>
    <p:extLst>
      <p:ext uri="{BB962C8B-B14F-4D97-AF65-F5344CB8AC3E}">
        <p14:creationId xmlns:p14="http://schemas.microsoft.com/office/powerpoint/2010/main" val="85923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288" y="562000"/>
            <a:ext cx="7848600" cy="1066800"/>
          </a:xfrm>
        </p:spPr>
        <p:txBody>
          <a:bodyPr/>
          <a:lstStyle/>
          <a:p>
            <a:r>
              <a:rPr lang="fr-CA" dirty="0" smtClean="0"/>
              <a:t>Objectifs</a:t>
            </a:r>
            <a:endParaRPr lang="fr-CA" dirty="0"/>
          </a:p>
        </p:txBody>
      </p:sp>
      <p:sp>
        <p:nvSpPr>
          <p:cNvPr id="5" name="Content Placeholder 4"/>
          <p:cNvSpPr>
            <a:spLocks noGrp="1"/>
          </p:cNvSpPr>
          <p:nvPr>
            <p:ph idx="1"/>
          </p:nvPr>
        </p:nvSpPr>
        <p:spPr>
          <a:xfrm>
            <a:off x="1042624" y="1268760"/>
            <a:ext cx="7848600" cy="4114800"/>
          </a:xfrm>
        </p:spPr>
        <p:txBody>
          <a:bodyPr/>
          <a:lstStyle/>
          <a:p>
            <a:r>
              <a:rPr lang="fr-CA" b="0" dirty="0" smtClean="0"/>
              <a:t>Fournir des renseignements sur les modalités de dépôt du formulaire 3.</a:t>
            </a:r>
          </a:p>
          <a:p>
            <a:endParaRPr lang="fr-CA" b="0" dirty="0" smtClean="0"/>
          </a:p>
          <a:p>
            <a:r>
              <a:rPr lang="fr-CA" b="0" dirty="0" smtClean="0"/>
              <a:t>Pour de plus amples renseignements sur les exigences en matière de dépôt du formulaire 3 et les dates limites, veuillez consulter le </a:t>
            </a:r>
            <a:r>
              <a:rPr lang="fr-CA" b="0" i="1" dirty="0" smtClean="0"/>
              <a:t>Guide du breveté</a:t>
            </a:r>
            <a:r>
              <a:rPr lang="fr-CA" b="0" dirty="0" smtClean="0"/>
              <a:t> (</a:t>
            </a:r>
            <a:r>
              <a:rPr lang="fr-CA" b="0" dirty="0">
                <a:hlinkClick r:id="rId2"/>
              </a:rPr>
              <a:t>http://www.pmprb-cepmb.gc.ca/view.asp?ccid=523#816&amp;lang=fr</a:t>
            </a:r>
            <a:r>
              <a:rPr lang="fr-CA" b="0" dirty="0" smtClean="0"/>
              <a:t>). </a:t>
            </a:r>
          </a:p>
          <a:p>
            <a:pPr marL="0" indent="0">
              <a:buNone/>
            </a:pPr>
            <a:endParaRPr lang="fr-CA" b="0" dirty="0" smtClean="0"/>
          </a:p>
          <a:p>
            <a:pPr marL="0" indent="0">
              <a:buNone/>
            </a:pPr>
            <a:endParaRPr lang="fr-CA" sz="16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a:t>
            </a:fld>
            <a:endParaRPr lang="en-US">
              <a:solidFill>
                <a:srgbClr val="003366"/>
              </a:solidFill>
            </a:endParaRPr>
          </a:p>
        </p:txBody>
      </p:sp>
    </p:spTree>
    <p:extLst>
      <p:ext uri="{BB962C8B-B14F-4D97-AF65-F5344CB8AC3E}">
        <p14:creationId xmlns:p14="http://schemas.microsoft.com/office/powerpoint/2010/main" val="1090128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848600" cy="1066800"/>
          </a:xfrm>
        </p:spPr>
        <p:txBody>
          <a:bodyPr/>
          <a:lstStyle/>
          <a:p>
            <a:r>
              <a:rPr lang="fr-CA" sz="3800" dirty="0" smtClean="0"/>
              <a:t>Modifications réglementaires proposées</a:t>
            </a:r>
            <a:endParaRPr lang="fr-CA" sz="3800" dirty="0"/>
          </a:p>
        </p:txBody>
      </p:sp>
      <p:sp>
        <p:nvSpPr>
          <p:cNvPr id="3" name="Content Placeholder 2"/>
          <p:cNvSpPr>
            <a:spLocks noGrp="1"/>
          </p:cNvSpPr>
          <p:nvPr>
            <p:ph idx="1"/>
          </p:nvPr>
        </p:nvSpPr>
        <p:spPr>
          <a:xfrm>
            <a:off x="1043608" y="1268760"/>
            <a:ext cx="7848600" cy="4114800"/>
          </a:xfrm>
        </p:spPr>
        <p:txBody>
          <a:bodyPr/>
          <a:lstStyle/>
          <a:p>
            <a:r>
              <a:rPr lang="fr-CA" b="0" dirty="0" smtClean="0"/>
              <a:t>Questions?</a:t>
            </a:r>
          </a:p>
          <a:p>
            <a:r>
              <a:rPr lang="fr-CA" b="0" dirty="0" smtClean="0"/>
              <a:t>Commentaires?</a:t>
            </a:r>
            <a:endParaRPr lang="fr-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50</a:t>
            </a:fld>
            <a:endParaRPr lang="en-US">
              <a:solidFill>
                <a:srgbClr val="003366"/>
              </a:solidFill>
            </a:endParaRPr>
          </a:p>
        </p:txBody>
      </p:sp>
    </p:spTree>
    <p:extLst>
      <p:ext uri="{BB962C8B-B14F-4D97-AF65-F5344CB8AC3E}">
        <p14:creationId xmlns:p14="http://schemas.microsoft.com/office/powerpoint/2010/main" val="24282552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47800" y="3886200"/>
            <a:ext cx="7363544" cy="2438400"/>
          </a:xfrm>
        </p:spPr>
        <p:txBody>
          <a:bodyPr lIns="0" tIns="0" rIns="0" bIns="0"/>
          <a:lstStyle/>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b="1" dirty="0" smtClean="0"/>
          </a:p>
          <a:p>
            <a:pPr eaLnBrk="1" hangingPunct="1">
              <a:buFont typeface="Wingdings" pitchFamily="-60" charset="2"/>
              <a:buNone/>
            </a:pPr>
            <a:endParaRPr lang="fr-CA" sz="2400" dirty="0" smtClean="0"/>
          </a:p>
          <a:p>
            <a:pPr eaLnBrk="1" hangingPunct="1">
              <a:buFont typeface="Wingdings" pitchFamily="-60" charset="2"/>
              <a:buNone/>
            </a:pPr>
            <a:endParaRPr lang="fr-CA" sz="2400" dirty="0" smtClean="0"/>
          </a:p>
          <a:p>
            <a:pPr eaLnBrk="1" hangingPunct="1">
              <a:buFont typeface="Wingdings" pitchFamily="-60" charset="2"/>
              <a:buNone/>
            </a:pPr>
            <a:r>
              <a:rPr lang="fr-CA" sz="2400" b="1" dirty="0" smtClean="0">
                <a:solidFill>
                  <a:schemeClr val="tx1">
                    <a:lumMod val="60000"/>
                    <a:lumOff val="40000"/>
                  </a:schemeClr>
                </a:solidFill>
              </a:rPr>
              <a:t>Jeff </a:t>
            </a:r>
            <a:r>
              <a:rPr lang="fr-CA" sz="2400" b="1" dirty="0" err="1" smtClean="0">
                <a:solidFill>
                  <a:schemeClr val="tx1">
                    <a:lumMod val="60000"/>
                    <a:lumOff val="40000"/>
                  </a:schemeClr>
                </a:solidFill>
              </a:rPr>
              <a:t>Biggs</a:t>
            </a:r>
            <a:r>
              <a:rPr lang="fr-CA" sz="2400" b="1" dirty="0" smtClean="0">
                <a:solidFill>
                  <a:schemeClr val="tx1">
                    <a:lumMod val="60000"/>
                    <a:lumOff val="40000"/>
                  </a:schemeClr>
                </a:solidFill>
              </a:rPr>
              <a:t>, Gestionnaire, Élaboration des politiques</a:t>
            </a:r>
          </a:p>
          <a:p>
            <a:pPr eaLnBrk="1" hangingPunct="1">
              <a:buFont typeface="Wingdings" pitchFamily="-60" charset="2"/>
              <a:buNone/>
            </a:pPr>
            <a:r>
              <a:rPr lang="fr-CA" sz="2400" b="1" dirty="0" smtClean="0">
                <a:solidFill>
                  <a:schemeClr val="tx1">
                    <a:lumMod val="60000"/>
                    <a:lumOff val="40000"/>
                  </a:schemeClr>
                </a:solidFill>
              </a:rPr>
              <a:t>	</a:t>
            </a:r>
          </a:p>
          <a:p>
            <a:pPr eaLnBrk="1" hangingPunct="1">
              <a:buFont typeface="Wingdings" pitchFamily="-60" charset="2"/>
              <a:buNone/>
            </a:pPr>
            <a:endParaRPr lang="fr-CA" sz="2000" dirty="0"/>
          </a:p>
        </p:txBody>
      </p:sp>
      <p:sp>
        <p:nvSpPr>
          <p:cNvPr id="15362" name="AutoShape 2"/>
          <p:cNvSpPr>
            <a:spLocks noGrp="1" noChangeArrowheads="1"/>
          </p:cNvSpPr>
          <p:nvPr>
            <p:ph type="ctrTitle" sz="quarter"/>
          </p:nvPr>
        </p:nvSpPr>
        <p:spPr>
          <a:xfrm>
            <a:off x="1447800" y="2438400"/>
            <a:ext cx="7247657" cy="1660525"/>
          </a:xfrm>
        </p:spPr>
        <p:txBody>
          <a:bodyPr anchor="ctr"/>
          <a:lstStyle/>
          <a:p>
            <a:pPr algn="ctr" eaLnBrk="1" hangingPunct="1"/>
            <a:r>
              <a:rPr lang="fr-CA" sz="3600" i="1" dirty="0" smtClean="0">
                <a:solidFill>
                  <a:schemeClr val="tx1"/>
                </a:solidFill>
              </a:rPr>
              <a:t/>
            </a:r>
            <a:br>
              <a:rPr lang="fr-CA" sz="3600" i="1" dirty="0" smtClean="0">
                <a:solidFill>
                  <a:schemeClr val="tx1"/>
                </a:solidFill>
              </a:rPr>
            </a:br>
            <a:r>
              <a:rPr lang="fr-CA" sz="3600" i="1" dirty="0" smtClean="0">
                <a:solidFill>
                  <a:schemeClr val="tx1"/>
                </a:solidFill>
              </a:rPr>
              <a:t>Conseil d’examen du prix des médicaments brevetés</a:t>
            </a:r>
            <a:br>
              <a:rPr lang="fr-CA" sz="3600" i="1" dirty="0" smtClean="0">
                <a:solidFill>
                  <a:schemeClr val="tx1"/>
                </a:solidFill>
              </a:rPr>
            </a:br>
            <a:r>
              <a:rPr lang="fr-CA" sz="3600" i="1" dirty="0" smtClean="0">
                <a:solidFill>
                  <a:schemeClr val="tx1"/>
                </a:solidFill>
              </a:rPr>
              <a:t/>
            </a:r>
            <a:br>
              <a:rPr lang="fr-CA" sz="3600" i="1" dirty="0" smtClean="0">
                <a:solidFill>
                  <a:schemeClr val="tx1"/>
                </a:solidFill>
              </a:rPr>
            </a:br>
            <a:r>
              <a:rPr lang="fr-CA" sz="3600" i="1" dirty="0" smtClean="0">
                <a:solidFill>
                  <a:schemeClr val="tx1"/>
                </a:solidFill>
              </a:rPr>
              <a:t>Politique</a:t>
            </a:r>
            <a:br>
              <a:rPr lang="fr-CA" sz="3600" i="1" dirty="0" smtClean="0">
                <a:solidFill>
                  <a:schemeClr val="tx1"/>
                </a:solidFill>
              </a:rPr>
            </a:br>
            <a:r>
              <a:rPr lang="fr-CA" sz="3600" i="1" dirty="0" smtClean="0">
                <a:solidFill>
                  <a:schemeClr val="tx1"/>
                </a:solidFill>
              </a:rPr>
              <a:t>d’interprétation</a:t>
            </a:r>
          </a:p>
        </p:txBody>
      </p:sp>
    </p:spTree>
    <p:extLst>
      <p:ext uri="{BB962C8B-B14F-4D97-AF65-F5344CB8AC3E}">
        <p14:creationId xmlns:p14="http://schemas.microsoft.com/office/powerpoint/2010/main" val="2201474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288" y="562000"/>
            <a:ext cx="7848600" cy="1066800"/>
          </a:xfrm>
        </p:spPr>
        <p:txBody>
          <a:bodyPr/>
          <a:lstStyle/>
          <a:p>
            <a:r>
              <a:rPr lang="fr-CA" dirty="0" smtClean="0"/>
              <a:t>Objectifs et aperçu</a:t>
            </a:r>
            <a:endParaRPr lang="fr-CA" dirty="0"/>
          </a:p>
        </p:txBody>
      </p:sp>
      <p:sp>
        <p:nvSpPr>
          <p:cNvPr id="5" name="Content Placeholder 4"/>
          <p:cNvSpPr>
            <a:spLocks noGrp="1"/>
          </p:cNvSpPr>
          <p:nvPr>
            <p:ph idx="1"/>
          </p:nvPr>
        </p:nvSpPr>
        <p:spPr>
          <a:xfrm>
            <a:off x="1042624" y="1268760"/>
            <a:ext cx="7848600" cy="4114800"/>
          </a:xfrm>
        </p:spPr>
        <p:txBody>
          <a:bodyPr/>
          <a:lstStyle/>
          <a:p>
            <a:r>
              <a:rPr lang="fr-CA" b="0" dirty="0" smtClean="0"/>
              <a:t>Informer les intervenants des exigences du gouvernement en matière de politiques d’interprétation.</a:t>
            </a:r>
          </a:p>
          <a:p>
            <a:pPr marL="0" indent="0">
              <a:buNone/>
            </a:pPr>
            <a:endParaRPr lang="fr-CA" b="0" dirty="0" smtClean="0"/>
          </a:p>
          <a:p>
            <a:r>
              <a:rPr lang="fr-CA" b="0" dirty="0" smtClean="0"/>
              <a:t>Présenter la Politique d’interprétation du CEPMB aux intervenants et demander leur rétroaction quant aux points à améliorer.</a:t>
            </a:r>
          </a:p>
          <a:p>
            <a:pPr marL="0" indent="0">
              <a:buNone/>
            </a:pPr>
            <a:endParaRPr lang="fr-CA" sz="16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52</a:t>
            </a:fld>
            <a:endParaRPr lang="en-US">
              <a:solidFill>
                <a:srgbClr val="003366"/>
              </a:solidFill>
            </a:endParaRPr>
          </a:p>
        </p:txBody>
      </p:sp>
    </p:spTree>
    <p:extLst>
      <p:ext uri="{BB962C8B-B14F-4D97-AF65-F5344CB8AC3E}">
        <p14:creationId xmlns:p14="http://schemas.microsoft.com/office/powerpoint/2010/main" val="2765345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smtClean="0"/>
              <a:t>Contexte</a:t>
            </a:r>
            <a:endParaRPr lang="fr-CA" dirty="0"/>
          </a:p>
        </p:txBody>
      </p:sp>
      <p:sp>
        <p:nvSpPr>
          <p:cNvPr id="3" name="Content Placeholder 2"/>
          <p:cNvSpPr>
            <a:spLocks noGrp="1"/>
          </p:cNvSpPr>
          <p:nvPr>
            <p:ph idx="1"/>
          </p:nvPr>
        </p:nvSpPr>
        <p:spPr>
          <a:xfrm>
            <a:off x="1035002" y="1268760"/>
            <a:ext cx="7880398" cy="4827240"/>
          </a:xfrm>
        </p:spPr>
        <p:txBody>
          <a:bodyPr/>
          <a:lstStyle/>
          <a:p>
            <a:r>
              <a:rPr lang="fr-CA" sz="2200" b="0" dirty="0" smtClean="0"/>
              <a:t>Dans le cadre du </a:t>
            </a:r>
            <a:r>
              <a:rPr lang="fr-CA" sz="2200" b="0" i="1" dirty="0" smtClean="0"/>
              <a:t>Plan d’action pour la réduction du fardeau administratif, </a:t>
            </a:r>
            <a:r>
              <a:rPr lang="fr-CA" sz="2200" b="0" dirty="0" smtClean="0"/>
              <a:t>le gouvernement du Canada s’est engagé à faciliter la collaboration avec les organismes de réglementation en exigeant des </a:t>
            </a:r>
            <a:r>
              <a:rPr lang="fr-CA" sz="2200" dirty="0"/>
              <a:t>p</a:t>
            </a:r>
            <a:r>
              <a:rPr lang="fr-CA" sz="2200" dirty="0" smtClean="0"/>
              <a:t>olitiques d’interprétation </a:t>
            </a:r>
            <a:r>
              <a:rPr lang="fr-CA" sz="2200" b="0" dirty="0" smtClean="0"/>
              <a:t>en vue de fournir des précisions transparentes quant à la manière dont les organismes de réglementation interprètent les questions sur les respect des exigences réglementaires.</a:t>
            </a:r>
          </a:p>
          <a:p>
            <a:r>
              <a:rPr lang="fr-CA" sz="2200" b="0" dirty="0" smtClean="0"/>
              <a:t>Ces politiques sont établies afin d’améliorer la transparence pour l’ensemble de la population canadienne quant aux modalités de communication entre les organismes de réglementation et les industries réglementées.</a:t>
            </a:r>
          </a:p>
          <a:p>
            <a:r>
              <a:rPr lang="fr-CA" sz="2200" b="0" dirty="0" smtClean="0"/>
              <a:t>D’ici le 19 décembre 2014, chaque ministère et organisme doit élaborer et publier une politique d’interprétation, notamment les modalités de provision de conseils par écrit aux intervenants.  </a:t>
            </a:r>
            <a:endParaRPr lang="fr-CA" sz="2200"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53</a:t>
            </a:fld>
            <a:endParaRPr lang="en-US">
              <a:solidFill>
                <a:srgbClr val="003366"/>
              </a:solidFill>
            </a:endParaRPr>
          </a:p>
        </p:txBody>
      </p:sp>
    </p:spTree>
    <p:extLst>
      <p:ext uri="{BB962C8B-B14F-4D97-AF65-F5344CB8AC3E}">
        <p14:creationId xmlns:p14="http://schemas.microsoft.com/office/powerpoint/2010/main" val="14844274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02" y="548680"/>
            <a:ext cx="7848600" cy="1066800"/>
          </a:xfrm>
        </p:spPr>
        <p:txBody>
          <a:bodyPr/>
          <a:lstStyle/>
          <a:p>
            <a:r>
              <a:rPr lang="fr-CA" sz="3600" dirty="0" smtClean="0"/>
              <a:t>La politique d’interprétation en bref</a:t>
            </a:r>
            <a:endParaRPr lang="fr-CA" sz="3600" dirty="0"/>
          </a:p>
        </p:txBody>
      </p:sp>
      <p:sp>
        <p:nvSpPr>
          <p:cNvPr id="3" name="Content Placeholder 2"/>
          <p:cNvSpPr>
            <a:spLocks noGrp="1"/>
          </p:cNvSpPr>
          <p:nvPr>
            <p:ph idx="1"/>
          </p:nvPr>
        </p:nvSpPr>
        <p:spPr>
          <a:xfrm>
            <a:off x="1035002" y="1268760"/>
            <a:ext cx="7848600" cy="4114800"/>
          </a:xfrm>
        </p:spPr>
        <p:txBody>
          <a:bodyPr/>
          <a:lstStyle/>
          <a:p>
            <a:pPr marL="114300" indent="0" eaLnBrk="1" hangingPunct="1">
              <a:buClr>
                <a:srgbClr val="006699"/>
              </a:buClr>
              <a:buSzTx/>
              <a:buNone/>
            </a:pPr>
            <a:r>
              <a:rPr lang="fr-CA" b="0" dirty="0" smtClean="0"/>
              <a:t>Toute politique d’interprétation doit comprendre des énoncés quant aux éléments suivants :</a:t>
            </a:r>
          </a:p>
          <a:p>
            <a:pPr marL="114300" indent="0" eaLnBrk="1" hangingPunct="1">
              <a:buClr>
                <a:srgbClr val="006699"/>
              </a:buClr>
              <a:buSzTx/>
              <a:buNone/>
            </a:pPr>
            <a:endParaRPr lang="fr-CA" b="0" dirty="0" smtClean="0"/>
          </a:p>
          <a:p>
            <a:pPr marL="457200" indent="-342900" eaLnBrk="1" hangingPunct="1">
              <a:buClr>
                <a:srgbClr val="006699"/>
              </a:buClr>
              <a:buSzTx/>
              <a:buFont typeface="Wingdings" panose="05000000000000000000" pitchFamily="2" charset="2"/>
              <a:buChar char="§"/>
            </a:pPr>
            <a:r>
              <a:rPr lang="fr-CA" b="0" dirty="0" smtClean="0"/>
              <a:t>Caractère prévisible</a:t>
            </a:r>
          </a:p>
          <a:p>
            <a:pPr marL="457200" indent="-342900" eaLnBrk="1" hangingPunct="1">
              <a:buClr>
                <a:srgbClr val="006699"/>
              </a:buClr>
              <a:buSzTx/>
              <a:buFont typeface="Wingdings" panose="05000000000000000000" pitchFamily="2" charset="2"/>
              <a:buChar char="§"/>
            </a:pPr>
            <a:r>
              <a:rPr lang="fr-CA" b="0" dirty="0" smtClean="0"/>
              <a:t>Service</a:t>
            </a:r>
          </a:p>
          <a:p>
            <a:pPr marL="457200" indent="-342900" eaLnBrk="1" hangingPunct="1">
              <a:buClr>
                <a:srgbClr val="006699"/>
              </a:buClr>
              <a:buSzTx/>
              <a:buFont typeface="Wingdings" panose="05000000000000000000" pitchFamily="2" charset="2"/>
              <a:buChar char="§"/>
            </a:pPr>
            <a:r>
              <a:rPr lang="fr-CA" b="0" dirty="0" smtClean="0"/>
              <a:t>Participation des intervenants</a:t>
            </a:r>
          </a:p>
          <a:p>
            <a:pPr marL="457200" indent="-342900" eaLnBrk="1" hangingPunct="1">
              <a:buClr>
                <a:srgbClr val="006699"/>
              </a:buClr>
              <a:buSzTx/>
              <a:buFont typeface="Wingdings" panose="05000000000000000000" pitchFamily="2" charset="2"/>
              <a:buChar char="§"/>
            </a:pPr>
            <a:r>
              <a:rPr lang="fr-CA" b="0" dirty="0" smtClean="0"/>
              <a:t>Amélioration</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54</a:t>
            </a:fld>
            <a:endParaRPr lang="en-US">
              <a:solidFill>
                <a:srgbClr val="003366"/>
              </a:solidFill>
            </a:endParaRPr>
          </a:p>
        </p:txBody>
      </p:sp>
    </p:spTree>
    <p:extLst>
      <p:ext uri="{BB962C8B-B14F-4D97-AF65-F5344CB8AC3E}">
        <p14:creationId xmlns:p14="http://schemas.microsoft.com/office/powerpoint/2010/main" val="3194023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848600" cy="1173480"/>
          </a:xfrm>
        </p:spPr>
        <p:txBody>
          <a:bodyPr/>
          <a:lstStyle/>
          <a:p>
            <a:r>
              <a:rPr lang="fr-CA" sz="3600" dirty="0" smtClean="0"/>
              <a:t>Exigences en matière du caractère prévisible</a:t>
            </a:r>
            <a:endParaRPr lang="fr-CA" sz="3600" dirty="0"/>
          </a:p>
        </p:txBody>
      </p:sp>
      <p:sp>
        <p:nvSpPr>
          <p:cNvPr id="3" name="Content Placeholder 2"/>
          <p:cNvSpPr>
            <a:spLocks noGrp="1"/>
          </p:cNvSpPr>
          <p:nvPr>
            <p:ph idx="1"/>
          </p:nvPr>
        </p:nvSpPr>
        <p:spPr>
          <a:xfrm>
            <a:off x="1066800" y="1371600"/>
            <a:ext cx="7772400" cy="4572000"/>
          </a:xfrm>
        </p:spPr>
        <p:txBody>
          <a:bodyPr/>
          <a:lstStyle/>
          <a:p>
            <a:pPr marL="400050" indent="-285750" eaLnBrk="1" hangingPunct="1">
              <a:buClr>
                <a:srgbClr val="006699"/>
              </a:buClr>
              <a:buSzTx/>
            </a:pPr>
            <a:r>
              <a:rPr lang="fr-CA" b="0" dirty="0" smtClean="0"/>
              <a:t>Définir les modalités selon lesquelles des interprétations seront offertes par écrit aux parties réglementées;</a:t>
            </a:r>
          </a:p>
          <a:p>
            <a:pPr marL="400050" indent="-285750" eaLnBrk="1" hangingPunct="1">
              <a:buClr>
                <a:srgbClr val="006699"/>
              </a:buClr>
              <a:buSzTx/>
            </a:pPr>
            <a:r>
              <a:rPr lang="fr-CA" b="0" dirty="0" smtClean="0"/>
              <a:t>Engagement relatif au langage clair; </a:t>
            </a:r>
          </a:p>
          <a:p>
            <a:pPr marL="400050" indent="-285750" eaLnBrk="1" hangingPunct="1">
              <a:buClr>
                <a:srgbClr val="006699"/>
              </a:buClr>
              <a:buSzTx/>
            </a:pPr>
            <a:r>
              <a:rPr lang="fr-CA" b="0" dirty="0" smtClean="0"/>
              <a:t>Pratiques et outils à l’interne visant l’amélioration de la qualité et de l’uniformité des réponses fournies par les représentants;</a:t>
            </a:r>
          </a:p>
          <a:p>
            <a:pPr marL="400050" indent="-285750" eaLnBrk="1" hangingPunct="1">
              <a:buClr>
                <a:srgbClr val="006699"/>
              </a:buClr>
              <a:buSzTx/>
            </a:pPr>
            <a:r>
              <a:rPr lang="fr-CA" b="0" dirty="0" smtClean="0"/>
              <a:t>FAQ pour les 10 règlements les plus consultés et pour les nouveaux règlements qui ont des répercussions sur les milieux d’affaires et un engagement à élaborer une FAQ pour les questions courantes;</a:t>
            </a:r>
          </a:p>
          <a:p>
            <a:pPr marL="400050" indent="-285750" eaLnBrk="1" hangingPunct="1">
              <a:buClr>
                <a:srgbClr val="006699"/>
              </a:buClr>
              <a:buSzTx/>
            </a:pPr>
            <a:r>
              <a:rPr lang="fr-CA" b="0" dirty="0" smtClean="0"/>
              <a:t>Engagement relatif à la réponse opportune aux questions des intervenants. </a:t>
            </a:r>
          </a:p>
          <a:p>
            <a:pPr marL="457200" lvl="1" indent="0" eaLnBrk="1" hangingPunct="1">
              <a:buClr>
                <a:srgbClr val="006699"/>
              </a:buClr>
              <a:buSzTx/>
              <a:buNone/>
            </a:pPr>
            <a:r>
              <a:rPr lang="fr-CA" sz="2400" dirty="0" smtClean="0"/>
              <a:t>	</a:t>
            </a:r>
          </a:p>
          <a:p>
            <a:pPr marL="457200" lvl="1" indent="0" eaLnBrk="1" hangingPunct="1">
              <a:buClr>
                <a:srgbClr val="006699"/>
              </a:buClr>
              <a:buSzTx/>
              <a:buNone/>
            </a:pPr>
            <a:endParaRPr lang="fr-CA" sz="2400" dirty="0" smtClean="0"/>
          </a:p>
          <a:p>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55</a:t>
            </a:fld>
            <a:endParaRPr lang="en-US">
              <a:solidFill>
                <a:srgbClr val="003366"/>
              </a:solidFill>
            </a:endParaRPr>
          </a:p>
        </p:txBody>
      </p:sp>
    </p:spTree>
    <p:extLst>
      <p:ext uri="{BB962C8B-B14F-4D97-AF65-F5344CB8AC3E}">
        <p14:creationId xmlns:p14="http://schemas.microsoft.com/office/powerpoint/2010/main" val="2088247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848600" cy="1066800"/>
          </a:xfrm>
        </p:spPr>
        <p:txBody>
          <a:bodyPr/>
          <a:lstStyle/>
          <a:p>
            <a:r>
              <a:rPr lang="fr-CA" sz="3600" dirty="0" smtClean="0"/>
              <a:t>Engagement du CEPMB en matière du caractère prévisible</a:t>
            </a:r>
            <a:endParaRPr lang="fr-CA" sz="3600" dirty="0"/>
          </a:p>
        </p:txBody>
      </p:sp>
      <p:sp>
        <p:nvSpPr>
          <p:cNvPr id="3" name="Content Placeholder 2"/>
          <p:cNvSpPr>
            <a:spLocks noGrp="1"/>
          </p:cNvSpPr>
          <p:nvPr>
            <p:ph idx="1"/>
          </p:nvPr>
        </p:nvSpPr>
        <p:spPr>
          <a:xfrm>
            <a:off x="1035002" y="1267294"/>
            <a:ext cx="7880398" cy="4828706"/>
          </a:xfrm>
        </p:spPr>
        <p:txBody>
          <a:bodyPr/>
          <a:lstStyle/>
          <a:p>
            <a:pPr marL="400050" lvl="0" indent="-285750" eaLnBrk="1" hangingPunct="1">
              <a:buClr>
                <a:srgbClr val="006699"/>
              </a:buClr>
              <a:buSzTx/>
              <a:tabLst>
                <a:tab pos="457200" algn="l"/>
              </a:tabLst>
            </a:pPr>
            <a:r>
              <a:rPr lang="fr-CA" sz="1600" b="0" dirty="0" smtClean="0"/>
              <a:t>L’engagement relatif au langage clair est décrit dans le </a:t>
            </a:r>
            <a:r>
              <a:rPr lang="fr-CA" sz="1600" b="0" u="sng" dirty="0" smtClean="0">
                <a:hlinkClick r:id="rId2"/>
              </a:rPr>
              <a:t>Rapport </a:t>
            </a:r>
            <a:r>
              <a:rPr lang="fr-CA" sz="1600" b="0" u="sng" dirty="0">
                <a:hlinkClick r:id="rId2"/>
              </a:rPr>
              <a:t>sur les plans et les priorités</a:t>
            </a:r>
            <a:r>
              <a:rPr lang="fr-CA" sz="1600" b="0" dirty="0"/>
              <a:t>, le </a:t>
            </a:r>
            <a:r>
              <a:rPr lang="fr-CA" sz="1600" b="0" u="sng" dirty="0">
                <a:hlinkClick r:id="rId3"/>
              </a:rPr>
              <a:t>Rapport ministériel sur le rendement</a:t>
            </a:r>
            <a:r>
              <a:rPr lang="fr-CA" sz="1600" b="0" u="sng" dirty="0"/>
              <a:t>,</a:t>
            </a:r>
            <a:r>
              <a:rPr lang="fr-CA" sz="1600" b="0" dirty="0"/>
              <a:t> de même que dans la </a:t>
            </a:r>
            <a:r>
              <a:rPr lang="fr-CA" sz="1600" b="0" u="sng" dirty="0">
                <a:hlinkClick r:id="rId4"/>
              </a:rPr>
              <a:t>Réponse de la direction et le Plan d’action publiés en réponse à l’Évaluation des programmes du CEPMB en </a:t>
            </a:r>
            <a:r>
              <a:rPr lang="fr-CA" sz="1600" b="0" u="sng" dirty="0" smtClean="0">
                <a:hlinkClick r:id="rId4"/>
              </a:rPr>
              <a:t>2012</a:t>
            </a:r>
            <a:r>
              <a:rPr lang="fr-CA" sz="1600" b="0" dirty="0" smtClean="0"/>
              <a:t>.</a:t>
            </a:r>
          </a:p>
          <a:p>
            <a:pPr marL="400050" lvl="0" indent="-285750" eaLnBrk="1" hangingPunct="1">
              <a:buClr>
                <a:srgbClr val="006699"/>
              </a:buClr>
              <a:buSzTx/>
              <a:tabLst>
                <a:tab pos="457200" algn="l"/>
              </a:tabLst>
            </a:pPr>
            <a:r>
              <a:rPr lang="fr-CA" sz="1600" b="0" dirty="0"/>
              <a:t>Des FAQ portant sur </a:t>
            </a:r>
            <a:r>
              <a:rPr lang="fr-CA" sz="1600" b="0" dirty="0" smtClean="0"/>
              <a:t>le </a:t>
            </a:r>
            <a:r>
              <a:rPr lang="fr-CA" sz="1600" b="0" i="1" dirty="0" smtClean="0"/>
              <a:t>Règlement sur les médicaments brevetés </a:t>
            </a:r>
            <a:r>
              <a:rPr lang="fr-CA" sz="1600" b="0" dirty="0" smtClean="0"/>
              <a:t>ainsi que tous les </a:t>
            </a:r>
            <a:r>
              <a:rPr lang="fr-CA" sz="1600" b="0" dirty="0"/>
              <a:t>nouveaux règlements </a:t>
            </a:r>
            <a:r>
              <a:rPr lang="fr-CA" sz="1600" b="0" dirty="0" smtClean="0"/>
              <a:t>sont disponibles </a:t>
            </a:r>
            <a:r>
              <a:rPr lang="fr-CA" sz="1600" b="0" dirty="0"/>
              <a:t>sur la page Web « Loi et règlement ». </a:t>
            </a:r>
            <a:endParaRPr lang="fr-CA" sz="1600" b="0" dirty="0" smtClean="0"/>
          </a:p>
          <a:p>
            <a:pPr marL="400050" lvl="0" indent="-285750" eaLnBrk="1" hangingPunct="1">
              <a:buClr>
                <a:srgbClr val="006699"/>
              </a:buClr>
              <a:buSzTx/>
              <a:tabLst>
                <a:tab pos="457200" algn="l"/>
              </a:tabLst>
            </a:pPr>
            <a:r>
              <a:rPr lang="fr-CA" sz="1600" b="0" dirty="0" smtClean="0"/>
              <a:t>Communiquer régulièrement avec les intervenants par l’entremise de divers moyens, ce </a:t>
            </a:r>
            <a:r>
              <a:rPr lang="fr-CA" sz="1600" b="0" dirty="0"/>
              <a:t>qui inclut des « séances de </a:t>
            </a:r>
            <a:r>
              <a:rPr lang="fr-CA" sz="1600" b="0" dirty="0" smtClean="0"/>
              <a:t>liaison auprès des brevetés</a:t>
            </a:r>
            <a:r>
              <a:rPr lang="fr-CA" sz="1600" b="0" dirty="0"/>
              <a:t> » régulières </a:t>
            </a:r>
            <a:r>
              <a:rPr lang="fr-CA" sz="1600" b="0" dirty="0" smtClean="0"/>
              <a:t>afin de fournir une orientation et des conseils. </a:t>
            </a:r>
          </a:p>
          <a:p>
            <a:pPr marL="400050" lvl="0" indent="-285750" eaLnBrk="1" hangingPunct="1">
              <a:buClr>
                <a:srgbClr val="006699"/>
              </a:buClr>
              <a:buSzTx/>
              <a:tabLst>
                <a:tab pos="457200" algn="l"/>
              </a:tabLst>
            </a:pPr>
            <a:r>
              <a:rPr lang="fr-CA" sz="1600" b="0" dirty="0"/>
              <a:t>Il est possible de consulter des documents d’orientation et d’autres renseignements pertinents sur le site Web du CEPMB. De l’information portant sur les </a:t>
            </a:r>
            <a:r>
              <a:rPr lang="fr-CA" sz="1600" b="0" u="sng" dirty="0">
                <a:hlinkClick r:id="rId5"/>
              </a:rPr>
              <a:t>Règles de pratique et de procédure aux fins des audiences</a:t>
            </a:r>
            <a:r>
              <a:rPr lang="fr-CA" sz="1600" b="0" dirty="0"/>
              <a:t>, le </a:t>
            </a:r>
            <a:r>
              <a:rPr lang="fr-CA" sz="1600" b="0" i="1" u="sng" dirty="0">
                <a:hlinkClick r:id="rId6"/>
              </a:rPr>
              <a:t>Compendium des politiques, des Lignes directrices et des procédures</a:t>
            </a:r>
            <a:r>
              <a:rPr lang="fr-CA" sz="1600" b="0" u="sng" dirty="0">
                <a:hlinkClick r:id="rId6"/>
              </a:rPr>
              <a:t> (Lignes directrices)</a:t>
            </a:r>
            <a:r>
              <a:rPr lang="fr-CA" sz="1600" b="0" dirty="0"/>
              <a:t>, des </a:t>
            </a:r>
            <a:r>
              <a:rPr lang="fr-CA" sz="1600" b="0" u="sng" dirty="0">
                <a:hlinkClick r:id="rId7"/>
              </a:rPr>
              <a:t>documents des séances de liaison</a:t>
            </a:r>
            <a:r>
              <a:rPr lang="fr-CA" sz="1600" b="0" dirty="0"/>
              <a:t>  et le </a:t>
            </a:r>
            <a:r>
              <a:rPr lang="fr-CA" sz="1600" b="0" u="sng" dirty="0">
                <a:hlinkClick r:id="rId8"/>
              </a:rPr>
              <a:t>Guide du breveté</a:t>
            </a:r>
            <a:r>
              <a:rPr lang="fr-CA" sz="1600" b="0" dirty="0"/>
              <a:t>  est aussi disponible sur le site Web du CEPMB. </a:t>
            </a:r>
            <a:endParaRPr lang="fr-CA" sz="1600" b="0" dirty="0" smtClean="0"/>
          </a:p>
          <a:p>
            <a:pPr marL="400050" lvl="0" indent="-285750" eaLnBrk="1" hangingPunct="1">
              <a:buClr>
                <a:srgbClr val="006699"/>
              </a:buClr>
              <a:buSzTx/>
              <a:tabLst>
                <a:tab pos="457200" algn="l"/>
              </a:tabLst>
            </a:pPr>
            <a:r>
              <a:rPr lang="fr-CA" sz="1600" b="0" dirty="0" smtClean="0"/>
              <a:t>Engagement </a:t>
            </a:r>
            <a:r>
              <a:rPr lang="fr-CA" sz="1600" b="0" dirty="0"/>
              <a:t>à </a:t>
            </a:r>
            <a:r>
              <a:rPr lang="fr-CA" sz="1600" b="0" dirty="0" smtClean="0"/>
              <a:t>mettre à jour les FAQ en fonction des questions courantes. Engagement à accuser </a:t>
            </a:r>
            <a:r>
              <a:rPr lang="fr-CA" sz="1600" b="0" dirty="0"/>
              <a:t>réception des demandes de renseignements dans un délai de 48 heures </a:t>
            </a:r>
            <a:r>
              <a:rPr lang="fr-CA" sz="1600" b="0" dirty="0" smtClean="0"/>
              <a:t>ou à </a:t>
            </a:r>
            <a:r>
              <a:rPr lang="fr-CA" sz="1600" b="0" dirty="0"/>
              <a:t>répondre à ces dernières dans un délai de 5 jours ouvrables</a:t>
            </a:r>
            <a:r>
              <a:rPr lang="fr-CA" sz="1600" b="0" dirty="0" smtClean="0"/>
              <a:t>.* </a:t>
            </a:r>
          </a:p>
          <a:p>
            <a:pPr marL="400050" lvl="0" indent="-285750" eaLnBrk="1" hangingPunct="1">
              <a:buClr>
                <a:srgbClr val="006699"/>
              </a:buClr>
              <a:buSzTx/>
              <a:tabLst>
                <a:tab pos="457200" algn="l"/>
              </a:tabLst>
            </a:pPr>
            <a:r>
              <a:rPr lang="fr-CA" sz="1600" b="0" dirty="0" smtClean="0"/>
              <a:t>* Nota : </a:t>
            </a:r>
            <a:r>
              <a:rPr lang="fr-CA" sz="1600" b="0" dirty="0"/>
              <a:t>Les délais associés aux examens scientifiques et aux examens du prix </a:t>
            </a:r>
            <a:r>
              <a:rPr lang="fr-CA" sz="1600" b="0" dirty="0" smtClean="0"/>
              <a:t>sont </a:t>
            </a:r>
            <a:r>
              <a:rPr lang="fr-CA" sz="1600" b="0" dirty="0"/>
              <a:t>précisés dans les </a:t>
            </a:r>
            <a:r>
              <a:rPr lang="fr-CA" sz="1600" b="0" dirty="0" smtClean="0"/>
              <a:t>Normes de service du CEPMB.</a:t>
            </a:r>
            <a:endParaRPr lang="fr-CA" sz="16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56</a:t>
            </a:fld>
            <a:endParaRPr lang="en-US">
              <a:solidFill>
                <a:srgbClr val="003366"/>
              </a:solidFill>
            </a:endParaRPr>
          </a:p>
        </p:txBody>
      </p:sp>
    </p:spTree>
    <p:extLst>
      <p:ext uri="{BB962C8B-B14F-4D97-AF65-F5344CB8AC3E}">
        <p14:creationId xmlns:p14="http://schemas.microsoft.com/office/powerpoint/2010/main" val="8537749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848600" cy="1066800"/>
          </a:xfrm>
        </p:spPr>
        <p:txBody>
          <a:bodyPr/>
          <a:lstStyle/>
          <a:p>
            <a:r>
              <a:rPr lang="fr-CA" dirty="0" smtClean="0"/>
              <a:t>Exigences en matière de service</a:t>
            </a:r>
            <a:endParaRPr lang="fr-CA" dirty="0"/>
          </a:p>
        </p:txBody>
      </p:sp>
      <p:sp>
        <p:nvSpPr>
          <p:cNvPr id="3" name="Content Placeholder 2"/>
          <p:cNvSpPr>
            <a:spLocks noGrp="1"/>
          </p:cNvSpPr>
          <p:nvPr>
            <p:ph idx="1"/>
          </p:nvPr>
        </p:nvSpPr>
        <p:spPr>
          <a:xfrm>
            <a:off x="1034730" y="1268760"/>
            <a:ext cx="7848600" cy="4114800"/>
          </a:xfrm>
        </p:spPr>
        <p:txBody>
          <a:bodyPr/>
          <a:lstStyle/>
          <a:p>
            <a:pPr marL="400050" lvl="1" indent="-285750" eaLnBrk="1" hangingPunct="1">
              <a:buClr>
                <a:srgbClr val="006699"/>
              </a:buClr>
              <a:buSzTx/>
              <a:buFont typeface="Wingdings" pitchFamily="-60" charset="2"/>
              <a:buChar char="§"/>
            </a:pPr>
            <a:r>
              <a:rPr lang="fr-CA" sz="2400" dirty="0" smtClean="0">
                <a:cs typeface="ＭＳ Ｐゴシック" pitchFamily="-60" charset="-128"/>
              </a:rPr>
              <a:t>Engagement relatif au service professionnel;</a:t>
            </a:r>
          </a:p>
          <a:p>
            <a:pPr marL="400050" lvl="1" indent="-285750" eaLnBrk="1" hangingPunct="1">
              <a:buClr>
                <a:srgbClr val="006699"/>
              </a:buClr>
              <a:buSzTx/>
              <a:buFont typeface="Wingdings" pitchFamily="-60" charset="2"/>
              <a:buChar char="§"/>
            </a:pPr>
            <a:r>
              <a:rPr lang="fr-CA" sz="2400" dirty="0" smtClean="0">
                <a:cs typeface="ＭＳ Ｐゴシック" pitchFamily="-60" charset="-128"/>
              </a:rPr>
              <a:t>Identifier des pratiques et des outils pour faire le suivi des plaintes quant à l’orientation en matière de réglementation;</a:t>
            </a:r>
          </a:p>
          <a:p>
            <a:pPr marL="400050" lvl="1" indent="-285750" eaLnBrk="1" hangingPunct="1">
              <a:buClr>
                <a:srgbClr val="006699"/>
              </a:buClr>
              <a:buSzTx/>
              <a:buFont typeface="Wingdings" pitchFamily="-60" charset="2"/>
              <a:buChar char="§"/>
            </a:pPr>
            <a:r>
              <a:rPr lang="fr-CA" sz="2400" dirty="0" smtClean="0"/>
              <a:t>S’assurer </a:t>
            </a:r>
            <a:r>
              <a:rPr lang="fr-CA" sz="2400" dirty="0"/>
              <a:t>que </a:t>
            </a:r>
            <a:r>
              <a:rPr lang="fr-CA" sz="2400" dirty="0" smtClean="0"/>
              <a:t>les représentants ont les </a:t>
            </a:r>
            <a:r>
              <a:rPr lang="fr-CA" sz="2400" dirty="0"/>
              <a:t>compétences et les connaissances techniques nécessaires pour fournir un service de qualité et des conseils </a:t>
            </a:r>
            <a:r>
              <a:rPr lang="fr-CA" sz="2400" dirty="0" smtClean="0"/>
              <a:t>exacts en matière de réglementation. </a:t>
            </a:r>
            <a:endParaRPr lang="fr-CA" sz="1400" dirty="0" smtClean="0">
              <a:solidFill>
                <a:srgbClr val="000000"/>
              </a:solidFill>
              <a:latin typeface="Arial"/>
              <a:ea typeface="ＭＳ Ｐゴシック"/>
            </a:endParaRPr>
          </a:p>
          <a:p>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57</a:t>
            </a:fld>
            <a:endParaRPr lang="en-US">
              <a:solidFill>
                <a:srgbClr val="003366"/>
              </a:solidFill>
            </a:endParaRPr>
          </a:p>
        </p:txBody>
      </p:sp>
    </p:spTree>
    <p:extLst>
      <p:ext uri="{BB962C8B-B14F-4D97-AF65-F5344CB8AC3E}">
        <p14:creationId xmlns:p14="http://schemas.microsoft.com/office/powerpoint/2010/main" val="2484268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848600" cy="1066800"/>
          </a:xfrm>
        </p:spPr>
        <p:txBody>
          <a:bodyPr/>
          <a:lstStyle/>
          <a:p>
            <a:r>
              <a:rPr lang="fr-CA" sz="3600" dirty="0" smtClean="0"/>
              <a:t>Engagement du CEPMB envers le service</a:t>
            </a:r>
            <a:endParaRPr lang="fr-CA" sz="3600" dirty="0"/>
          </a:p>
        </p:txBody>
      </p:sp>
      <p:sp>
        <p:nvSpPr>
          <p:cNvPr id="3" name="Content Placeholder 2"/>
          <p:cNvSpPr>
            <a:spLocks noGrp="1"/>
          </p:cNvSpPr>
          <p:nvPr>
            <p:ph idx="1"/>
          </p:nvPr>
        </p:nvSpPr>
        <p:spPr>
          <a:xfrm>
            <a:off x="1034730" y="1267294"/>
            <a:ext cx="7880670" cy="4828706"/>
          </a:xfrm>
        </p:spPr>
        <p:txBody>
          <a:bodyPr/>
          <a:lstStyle/>
          <a:p>
            <a:pPr marL="114300" indent="0" eaLnBrk="1" hangingPunct="1">
              <a:buClr>
                <a:srgbClr val="006699"/>
              </a:buClr>
              <a:buSzTx/>
              <a:buNone/>
            </a:pPr>
            <a:r>
              <a:rPr lang="fr-CA" sz="1650" b="0" dirty="0" smtClean="0"/>
              <a:t>Engagement relatif au service</a:t>
            </a:r>
          </a:p>
          <a:p>
            <a:pPr marL="400050" indent="-285750" eaLnBrk="1" hangingPunct="1">
              <a:buClr>
                <a:srgbClr val="006699"/>
              </a:buClr>
              <a:buSzTx/>
              <a:tabLst>
                <a:tab pos="457200" algn="l"/>
              </a:tabLst>
            </a:pPr>
            <a:r>
              <a:rPr lang="fr-CA" sz="1650" b="0" dirty="0"/>
              <a:t>Le CEPMB est voué à l’excellence du service fourni à tous les intervenants en répondant avec courtoisie et respect à leurs demandes de renseignements. Le site Web du CEPMB inclut </a:t>
            </a:r>
            <a:r>
              <a:rPr lang="fr-CA" sz="1650" b="0" dirty="0" smtClean="0"/>
              <a:t>trois </a:t>
            </a:r>
            <a:r>
              <a:rPr lang="fr-CA" sz="1650" b="0" dirty="0" smtClean="0">
                <a:hlinkClick r:id="rId2"/>
              </a:rPr>
              <a:t>Normes de service</a:t>
            </a:r>
            <a:r>
              <a:rPr lang="fr-CA" sz="1650" b="0" dirty="0" smtClean="0"/>
              <a:t> qui </a:t>
            </a:r>
            <a:r>
              <a:rPr lang="fr-CA" sz="1650" b="0" dirty="0"/>
              <a:t>décrivent les calendriers associés à l’achèvement, par le CEPMB, des examens scientifiques des médicaments brevetés et de leur prix.</a:t>
            </a:r>
          </a:p>
          <a:p>
            <a:pPr marL="114300" indent="0" eaLnBrk="1" hangingPunct="1">
              <a:buClr>
                <a:srgbClr val="006699"/>
              </a:buClr>
              <a:buSzTx/>
              <a:buNone/>
            </a:pPr>
            <a:r>
              <a:rPr lang="fr-CA" sz="1650" b="0" dirty="0" smtClean="0"/>
              <a:t>Responsabilité relative au service</a:t>
            </a:r>
          </a:p>
          <a:p>
            <a:pPr marL="400050" indent="-285750" eaLnBrk="1" hangingPunct="1">
              <a:buClr>
                <a:srgbClr val="006699"/>
              </a:buClr>
              <a:buSzTx/>
              <a:tabLst>
                <a:tab pos="457200" algn="l"/>
              </a:tabLst>
            </a:pPr>
            <a:r>
              <a:rPr lang="fr-CA" sz="1650" b="0" dirty="0"/>
              <a:t>Le CEPMB abordera les préoccupations soulevées par les intervenants au sujet de leur compréhension des exigences réglementaires par des moyens existants comme ceux qui sont décrits dans les Normes de service. Les séances d’information périodiques à l’intention des brevetés servent en outre à améliorer la communication entre les intervenants et le CEPMB, ainsi qu’à promouvoir l’ouverture et la transparence du processus de réglementation. </a:t>
            </a:r>
          </a:p>
          <a:p>
            <a:pPr marL="114300" indent="0" eaLnBrk="1" hangingPunct="1">
              <a:buClr>
                <a:srgbClr val="006699"/>
              </a:buClr>
              <a:buSzTx/>
              <a:buNone/>
            </a:pPr>
            <a:r>
              <a:rPr lang="fr-CA" sz="1650" b="0" dirty="0" smtClean="0"/>
              <a:t>Formation du personnel</a:t>
            </a:r>
          </a:p>
          <a:p>
            <a:pPr marL="400050" indent="-285750" eaLnBrk="1" hangingPunct="1">
              <a:buClr>
                <a:srgbClr val="006699"/>
              </a:buClr>
              <a:buSzTx/>
              <a:tabLst>
                <a:tab pos="457200" algn="l"/>
              </a:tabLst>
            </a:pPr>
            <a:r>
              <a:rPr lang="fr-CA" sz="1650" b="0" dirty="0"/>
              <a:t>Le CEPMB fait tous les efforts possibles afin de s’assurer que son personnel a les compétences et les connaissances techniques nécessaires pour fournir un service de qualité et des conseils précis. Les séances de formation offertes au personnel de la réglementation visent à assurer qu’il donne des avis uniformes aux brevetés. Un agent de réglementation affecté à chaque breveté doit répondre à toutes les questions portant sur les obligations de l’intéressé en matière d’observation des règlements. </a:t>
            </a: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58</a:t>
            </a:fld>
            <a:endParaRPr lang="en-US">
              <a:solidFill>
                <a:srgbClr val="003366"/>
              </a:solidFill>
            </a:endParaRPr>
          </a:p>
        </p:txBody>
      </p:sp>
    </p:spTree>
    <p:extLst>
      <p:ext uri="{BB962C8B-B14F-4D97-AF65-F5344CB8AC3E}">
        <p14:creationId xmlns:p14="http://schemas.microsoft.com/office/powerpoint/2010/main" val="33904780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8001766" cy="1066800"/>
          </a:xfrm>
        </p:spPr>
        <p:txBody>
          <a:bodyPr/>
          <a:lstStyle/>
          <a:p>
            <a:r>
              <a:rPr lang="fr-CA" sz="3600" dirty="0" smtClean="0"/>
              <a:t>Exigences en matière de participation des intervenants</a:t>
            </a:r>
            <a:endParaRPr lang="fr-CA" sz="3600" dirty="0"/>
          </a:p>
        </p:txBody>
      </p:sp>
      <p:sp>
        <p:nvSpPr>
          <p:cNvPr id="3" name="Content Placeholder 2"/>
          <p:cNvSpPr>
            <a:spLocks noGrp="1"/>
          </p:cNvSpPr>
          <p:nvPr>
            <p:ph idx="1"/>
          </p:nvPr>
        </p:nvSpPr>
        <p:spPr>
          <a:xfrm>
            <a:off x="1034730" y="1268760"/>
            <a:ext cx="7848600" cy="4114800"/>
          </a:xfrm>
        </p:spPr>
        <p:txBody>
          <a:bodyPr/>
          <a:lstStyle/>
          <a:p>
            <a:pPr marL="400050" lvl="1" indent="-285750" eaLnBrk="1" hangingPunct="1">
              <a:buClr>
                <a:srgbClr val="006699"/>
              </a:buClr>
              <a:buSzTx/>
              <a:buFont typeface="Wingdings" pitchFamily="-60" charset="2"/>
              <a:buChar char="§"/>
            </a:pPr>
            <a:r>
              <a:rPr lang="fr-CA" sz="2400" dirty="0" smtClean="0">
                <a:cs typeface="ＭＳ Ｐゴシック" pitchFamily="-60" charset="-128"/>
              </a:rPr>
              <a:t>Engagement à susciter la participation des intervenants </a:t>
            </a:r>
            <a:r>
              <a:rPr lang="fr-CA" sz="2400" dirty="0" smtClean="0"/>
              <a:t>lorsqu’il </a:t>
            </a:r>
            <a:r>
              <a:rPr lang="fr-CA" sz="2400" dirty="0"/>
              <a:t>met au point </a:t>
            </a:r>
            <a:r>
              <a:rPr lang="fr-CA" sz="2400" dirty="0" smtClean="0"/>
              <a:t>des documents </a:t>
            </a:r>
            <a:r>
              <a:rPr lang="fr-CA" sz="2400" dirty="0"/>
              <a:t>d’orientation portant sur l’observation de la réglementation et visant à répondre à des </a:t>
            </a:r>
            <a:r>
              <a:rPr lang="fr-CA" sz="2400" dirty="0" smtClean="0"/>
              <a:t>questions</a:t>
            </a:r>
            <a:r>
              <a:rPr lang="fr-CA" sz="2400" dirty="0" smtClean="0">
                <a:cs typeface="ＭＳ Ｐゴシック" pitchFamily="-60" charset="-128"/>
              </a:rPr>
              <a:t>;</a:t>
            </a:r>
          </a:p>
          <a:p>
            <a:pPr marL="400050" lvl="1" indent="-285750" eaLnBrk="1" hangingPunct="1">
              <a:buClr>
                <a:srgbClr val="006699"/>
              </a:buClr>
              <a:buSzTx/>
              <a:buFont typeface="Wingdings" pitchFamily="-60" charset="2"/>
              <a:buChar char="§"/>
            </a:pPr>
            <a:r>
              <a:rPr lang="fr-CA" sz="2400" dirty="0" smtClean="0">
                <a:cs typeface="ＭＳ Ｐゴシック" pitchFamily="-60" charset="-128"/>
              </a:rPr>
              <a:t>Identifier des pratiques et des outils visant la participation des intervenants dans le cadre de l’élaboration de documents d’orientation sur la réglementation.</a:t>
            </a:r>
          </a:p>
          <a:p>
            <a:pPr marL="114300" lvl="1" indent="0" eaLnBrk="1" hangingPunct="1">
              <a:buClr>
                <a:srgbClr val="006699"/>
              </a:buClr>
              <a:buSzTx/>
              <a:buNone/>
            </a:pPr>
            <a:r>
              <a:rPr lang="fr-CA" sz="2400" dirty="0" smtClean="0">
                <a:cs typeface="ＭＳ Ｐゴシック" pitchFamily="-60" charset="-128"/>
              </a:rPr>
              <a:t>	</a:t>
            </a:r>
            <a:endParaRPr lang="fr-CA" sz="2400" dirty="0">
              <a:cs typeface="ＭＳ Ｐゴシック" pitchFamily="-60" charset="-128"/>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59</a:t>
            </a:fld>
            <a:endParaRPr lang="en-US">
              <a:solidFill>
                <a:srgbClr val="003366"/>
              </a:solidFill>
            </a:endParaRPr>
          </a:p>
        </p:txBody>
      </p:sp>
    </p:spTree>
    <p:extLst>
      <p:ext uri="{BB962C8B-B14F-4D97-AF65-F5344CB8AC3E}">
        <p14:creationId xmlns:p14="http://schemas.microsoft.com/office/powerpoint/2010/main" val="1536840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smtClean="0"/>
              <a:t>Dois-je remplir un formulaire 3?</a:t>
            </a:r>
            <a:endParaRPr lang="fr-CA" dirty="0"/>
          </a:p>
        </p:txBody>
      </p:sp>
      <p:sp>
        <p:nvSpPr>
          <p:cNvPr id="3" name="Content Placeholder 2"/>
          <p:cNvSpPr>
            <a:spLocks noGrp="1"/>
          </p:cNvSpPr>
          <p:nvPr>
            <p:ph idx="1"/>
          </p:nvPr>
        </p:nvSpPr>
        <p:spPr>
          <a:xfrm>
            <a:off x="1035002" y="1268760"/>
            <a:ext cx="7848600" cy="4114800"/>
          </a:xfrm>
        </p:spPr>
        <p:txBody>
          <a:bodyPr/>
          <a:lstStyle/>
          <a:p>
            <a:r>
              <a:rPr lang="fr-CA" b="0" dirty="0" smtClean="0"/>
              <a:t>Si vous êtes un breveté qui vend des médicaments brevetés au Canada, vous devez remplir un 3.</a:t>
            </a:r>
          </a:p>
          <a:p>
            <a:endParaRPr lang="fr-CA" b="0" dirty="0" smtClean="0"/>
          </a:p>
          <a:p>
            <a:r>
              <a:rPr lang="fr-CA" b="0" dirty="0" smtClean="0"/>
              <a:t>Si vous n’êtes plus un breveté, mais vous </a:t>
            </a:r>
            <a:r>
              <a:rPr lang="fr-CA" b="0" i="1" dirty="0" smtClean="0"/>
              <a:t>étiez </a:t>
            </a:r>
            <a:r>
              <a:rPr lang="fr-CA" b="0" dirty="0" smtClean="0"/>
              <a:t>un breveté à tout moment au cours de l’année couverte dans le formulaire 3, vous êtes toujours tenu de présenter des renseignements sur le formulaire  3 relativement à l’année civile en question.</a:t>
            </a:r>
            <a:endParaRPr lang="fr-CA"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a:t>
            </a:fld>
            <a:endParaRPr lang="en-US">
              <a:solidFill>
                <a:srgbClr val="003366"/>
              </a:solidFill>
            </a:endParaRPr>
          </a:p>
        </p:txBody>
      </p:sp>
    </p:spTree>
    <p:extLst>
      <p:ext uri="{BB962C8B-B14F-4D97-AF65-F5344CB8AC3E}">
        <p14:creationId xmlns:p14="http://schemas.microsoft.com/office/powerpoint/2010/main" val="16427857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848600" cy="1066800"/>
          </a:xfrm>
        </p:spPr>
        <p:txBody>
          <a:bodyPr/>
          <a:lstStyle/>
          <a:p>
            <a:r>
              <a:rPr lang="fr-CA" sz="3600" dirty="0" smtClean="0"/>
              <a:t>Engagement du CEPMB envers la participation des intervenants</a:t>
            </a:r>
            <a:endParaRPr lang="fr-CA" sz="3600" dirty="0"/>
          </a:p>
        </p:txBody>
      </p:sp>
      <p:sp>
        <p:nvSpPr>
          <p:cNvPr id="3" name="Content Placeholder 2"/>
          <p:cNvSpPr>
            <a:spLocks noGrp="1"/>
          </p:cNvSpPr>
          <p:nvPr>
            <p:ph idx="1"/>
          </p:nvPr>
        </p:nvSpPr>
        <p:spPr>
          <a:xfrm>
            <a:off x="1034730" y="1268760"/>
            <a:ext cx="7880670" cy="4827240"/>
          </a:xfrm>
        </p:spPr>
        <p:txBody>
          <a:bodyPr/>
          <a:lstStyle/>
          <a:p>
            <a:pPr marL="114300" indent="0" eaLnBrk="1" hangingPunct="1">
              <a:buClr>
                <a:srgbClr val="006699"/>
              </a:buClr>
              <a:buSzTx/>
              <a:buNone/>
            </a:pPr>
            <a:r>
              <a:rPr lang="fr-CA" sz="1650" b="0" dirty="0" smtClean="0"/>
              <a:t>Engagement relatif à la participation des intervenants</a:t>
            </a:r>
          </a:p>
          <a:p>
            <a:pPr lvl="0"/>
            <a:r>
              <a:rPr lang="fr-CA" sz="1650" b="0" dirty="0" smtClean="0"/>
              <a:t>Le CEPMB est déterminé à échanger au besoin avec ses intervenants lorsqu’il met au point, examine ou améliore des pratiques et des documents d’information et d’orientation portant sur l’observation de la réglementation et visant à répondre à des questions, le cas échéant.</a:t>
            </a:r>
          </a:p>
          <a:p>
            <a:pPr marL="114300" indent="0" eaLnBrk="1" hangingPunct="1">
              <a:buClr>
                <a:srgbClr val="006699"/>
              </a:buClr>
              <a:buSzTx/>
              <a:buNone/>
            </a:pPr>
            <a:r>
              <a:rPr lang="fr-CA" sz="1650" b="0" dirty="0"/>
              <a:t>Mécanismes de participation des intervenants</a:t>
            </a:r>
          </a:p>
          <a:p>
            <a:pPr lvl="0"/>
            <a:r>
              <a:rPr lang="fr-CA" sz="1650" b="0" dirty="0"/>
              <a:t>Les Lignes directrices indiquent aux brevetés comment se conformer aux dispositions pertinentes de la </a:t>
            </a:r>
            <a:r>
              <a:rPr lang="fr-CA" sz="1650" b="0" i="1" dirty="0"/>
              <a:t>Loi sur les brevets </a:t>
            </a:r>
            <a:r>
              <a:rPr lang="fr-CA" sz="1650" b="0" dirty="0"/>
              <a:t>et du </a:t>
            </a:r>
            <a:r>
              <a:rPr lang="fr-CA" sz="1650" b="0" i="1" dirty="0"/>
              <a:t>Règlement sur les médicaments brevetés. </a:t>
            </a:r>
            <a:r>
              <a:rPr lang="fr-CA" sz="1650" b="0" dirty="0"/>
              <a:t>La </a:t>
            </a:r>
            <a:r>
              <a:rPr lang="fr-CA" sz="1650" b="0" i="1" dirty="0"/>
              <a:t>Loi sur les brevets </a:t>
            </a:r>
            <a:r>
              <a:rPr lang="fr-CA" sz="1650" b="0" dirty="0"/>
              <a:t>oblige le CEPMB à consulter les intervenants avant de diffuser de nouvelles lignes directrices. La </a:t>
            </a:r>
            <a:r>
              <a:rPr lang="fr-CA" sz="1650" b="0" u="sng" dirty="0">
                <a:hlinkClick r:id="rId2"/>
              </a:rPr>
              <a:t>Politique de consultation</a:t>
            </a:r>
            <a:r>
              <a:rPr lang="fr-CA" sz="1650" b="0" dirty="0"/>
              <a:t> du CEPMB décrit sa façon d’aborder la participation des intervenants. Les clarifications des Lignes directrices sont diffusées au moyen de </a:t>
            </a:r>
            <a:r>
              <a:rPr lang="fr-CA" sz="1650" b="0" i="1" u="sng" dirty="0">
                <a:hlinkClick r:id="rId3"/>
              </a:rPr>
              <a:t>La Nouvelle</a:t>
            </a:r>
            <a:r>
              <a:rPr lang="fr-CA" sz="1650" b="0" dirty="0"/>
              <a:t> trimestrielle. Les intervenants sont consultés au sujet des modifications proposées des Lignes directrices dans le contexte d’un processus d’</a:t>
            </a:r>
            <a:r>
              <a:rPr lang="fr-CA" sz="1650" b="0" u="sng" dirty="0">
                <a:hlinkClick r:id="rId4"/>
              </a:rPr>
              <a:t>Avis et commentaires</a:t>
            </a:r>
            <a:r>
              <a:rPr lang="fr-CA" sz="1650" b="0" dirty="0"/>
              <a:t> écrits. Une version à jour des Lignes directrices, qui tient compte des changements et des précisions, est publiée chaque année en </a:t>
            </a:r>
            <a:r>
              <a:rPr lang="fr-CA" sz="1650" b="0" dirty="0" smtClean="0"/>
              <a:t>juin.</a:t>
            </a:r>
          </a:p>
          <a:p>
            <a:pPr lvl="0"/>
            <a:r>
              <a:rPr lang="fr-CA" sz="1650" b="0" dirty="0" smtClean="0"/>
              <a:t>Le </a:t>
            </a:r>
            <a:r>
              <a:rPr lang="fr-CA" sz="1650" b="0" dirty="0"/>
              <a:t>CEPMB met aussi à contribution les intervenants par de multiples moyens comme des réunions bilatérales, des conférences, des consultations officielles, des groupes de travail, des bulletins, des webinaires, son compte Twitter, ainsi qu’en offrant des possibilités de formuler des commentaires par sa présence proactive sur Internet. On trouve, par exemple, des possibilités de consultation à la page </a:t>
            </a:r>
            <a:r>
              <a:rPr lang="fr-CA" sz="1650" b="0" dirty="0">
                <a:hlinkClick r:id="rId5"/>
              </a:rPr>
              <a:t>Plan prospectif de la réglementation – Loi et règlement – CEPMB</a:t>
            </a:r>
            <a:endParaRPr lang="fr-CA" sz="165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60</a:t>
            </a:fld>
            <a:endParaRPr lang="en-US">
              <a:solidFill>
                <a:srgbClr val="003366"/>
              </a:solidFill>
            </a:endParaRPr>
          </a:p>
        </p:txBody>
      </p:sp>
    </p:spTree>
    <p:extLst>
      <p:ext uri="{BB962C8B-B14F-4D97-AF65-F5344CB8AC3E}">
        <p14:creationId xmlns:p14="http://schemas.microsoft.com/office/powerpoint/2010/main" val="18595994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smtClean="0"/>
              <a:t>Exigences en matière d’amélioration</a:t>
            </a:r>
            <a:endParaRPr lang="fr-CA" dirty="0"/>
          </a:p>
        </p:txBody>
      </p:sp>
      <p:sp>
        <p:nvSpPr>
          <p:cNvPr id="3" name="Content Placeholder 2"/>
          <p:cNvSpPr>
            <a:spLocks noGrp="1"/>
          </p:cNvSpPr>
          <p:nvPr>
            <p:ph idx="1"/>
          </p:nvPr>
        </p:nvSpPr>
        <p:spPr>
          <a:xfrm>
            <a:off x="1034730" y="1268760"/>
            <a:ext cx="7848600" cy="4114800"/>
          </a:xfrm>
        </p:spPr>
        <p:txBody>
          <a:bodyPr/>
          <a:lstStyle/>
          <a:p>
            <a:pPr marL="400050" lvl="1" indent="-285750" eaLnBrk="1" hangingPunct="1">
              <a:buClr>
                <a:srgbClr val="006699"/>
              </a:buClr>
              <a:buSzTx/>
              <a:buFont typeface="Wingdings" pitchFamily="-60" charset="2"/>
              <a:buChar char="§"/>
            </a:pPr>
            <a:r>
              <a:rPr lang="fr-CA" sz="2400" dirty="0" smtClean="0">
                <a:cs typeface="ＭＳ Ｐゴシック" pitchFamily="-60" charset="-128"/>
              </a:rPr>
              <a:t>En 2014-2015, faire le point sur les pratiques actuelles en matière d’interprétation auprès des intervenants;</a:t>
            </a:r>
          </a:p>
          <a:p>
            <a:pPr marL="400050" lvl="1" indent="-285750" eaLnBrk="1" hangingPunct="1">
              <a:buClr>
                <a:srgbClr val="006699"/>
              </a:buClr>
              <a:buSzTx/>
              <a:buFont typeface="Wingdings" pitchFamily="-60" charset="2"/>
              <a:buChar char="§"/>
            </a:pPr>
            <a:r>
              <a:rPr lang="fr-CA" sz="2400" dirty="0" smtClean="0">
                <a:cs typeface="ＭＳ Ｐゴシック" pitchFamily="-60" charset="-128"/>
              </a:rPr>
              <a:t>Avant le 31 mars 2015, </a:t>
            </a:r>
            <a:r>
              <a:rPr lang="fr-CA" sz="2400" dirty="0" smtClean="0"/>
              <a:t>circonscrire les points à améliorer et les paramètres d’évaluation de la mise en œuvre </a:t>
            </a:r>
            <a:r>
              <a:rPr lang="fr-CA" sz="2400" dirty="0" smtClean="0">
                <a:cs typeface="ＭＳ Ｐゴシック" pitchFamily="-60" charset="-128"/>
              </a:rPr>
              <a:t>;</a:t>
            </a:r>
          </a:p>
          <a:p>
            <a:pPr marL="400050" lvl="1" indent="-285750" eaLnBrk="1" hangingPunct="1">
              <a:buClr>
                <a:srgbClr val="006699"/>
              </a:buClr>
              <a:buSzTx/>
              <a:buFont typeface="Wingdings" pitchFamily="-60" charset="2"/>
              <a:buChar char="§"/>
            </a:pPr>
            <a:r>
              <a:rPr lang="fr-CA" sz="2400" dirty="0" smtClean="0">
                <a:cs typeface="ＭＳ Ｐゴシック" pitchFamily="-60" charset="-128"/>
              </a:rPr>
              <a:t>Appliquer ces améliorations en deux ans et </a:t>
            </a:r>
            <a:r>
              <a:rPr lang="fr-CA" sz="2400" dirty="0" smtClean="0"/>
              <a:t>produire un rapport d’étape au plus tard le 31 mars 2017.</a:t>
            </a:r>
          </a:p>
          <a:p>
            <a:pPr marL="114300" lvl="1" indent="0" eaLnBrk="1" hangingPunct="1">
              <a:buClr>
                <a:srgbClr val="006699"/>
              </a:buClr>
              <a:buSzTx/>
              <a:buNone/>
            </a:pPr>
            <a:endParaRPr lang="fr-CA" sz="2400" dirty="0">
              <a:cs typeface="ＭＳ Ｐゴシック" pitchFamily="-60" charset="-128"/>
            </a:endParaRPr>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61</a:t>
            </a:fld>
            <a:endParaRPr lang="en-US">
              <a:solidFill>
                <a:srgbClr val="003366"/>
              </a:solidFill>
            </a:endParaRPr>
          </a:p>
        </p:txBody>
      </p:sp>
    </p:spTree>
    <p:extLst>
      <p:ext uri="{BB962C8B-B14F-4D97-AF65-F5344CB8AC3E}">
        <p14:creationId xmlns:p14="http://schemas.microsoft.com/office/powerpoint/2010/main" val="3526701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730" y="553122"/>
            <a:ext cx="7848600" cy="1066800"/>
          </a:xfrm>
        </p:spPr>
        <p:txBody>
          <a:bodyPr/>
          <a:lstStyle/>
          <a:p>
            <a:r>
              <a:rPr lang="fr-CA" dirty="0" smtClean="0"/>
              <a:t>Engagement d’amélioration du CEPMB</a:t>
            </a:r>
            <a:endParaRPr lang="fr-CA" dirty="0"/>
          </a:p>
        </p:txBody>
      </p:sp>
      <p:sp>
        <p:nvSpPr>
          <p:cNvPr id="3" name="Content Placeholder 2"/>
          <p:cNvSpPr>
            <a:spLocks noGrp="1"/>
          </p:cNvSpPr>
          <p:nvPr>
            <p:ph idx="1"/>
          </p:nvPr>
        </p:nvSpPr>
        <p:spPr>
          <a:xfrm>
            <a:off x="1034730" y="1267294"/>
            <a:ext cx="7848600" cy="4114800"/>
          </a:xfrm>
        </p:spPr>
        <p:txBody>
          <a:bodyPr/>
          <a:lstStyle/>
          <a:p>
            <a:pPr marL="400050" indent="-285750" eaLnBrk="1" hangingPunct="1">
              <a:buClr>
                <a:srgbClr val="006699"/>
              </a:buClr>
              <a:buSzTx/>
              <a:tabLst>
                <a:tab pos="457200" algn="l"/>
              </a:tabLst>
            </a:pPr>
            <a:r>
              <a:rPr lang="fr-CA" b="0" dirty="0" smtClean="0"/>
              <a:t>Le CEPMB suivra l’application de la présente politique en sollicitant des commentaires des intervenants dans le cadre du processus d’Avis et commentaires écrits après les avoir informés de la politique dans </a:t>
            </a:r>
            <a:r>
              <a:rPr lang="fr-CA" b="0" i="1" dirty="0" smtClean="0"/>
              <a:t>La Nouvelle </a:t>
            </a:r>
            <a:r>
              <a:rPr lang="fr-CA" b="0" dirty="0" smtClean="0"/>
              <a:t>trimestrielle et les avoir consultés au cours de séances de liaison en 2014-2015. En se fondant sur les commentaires reçus, le CEPMB circonscrira les points à améliorer et les paramètres d’évaluation de la mise en œuvre au plus tard le 31 mars 2015.</a:t>
            </a:r>
          </a:p>
          <a:p>
            <a:pPr marL="400050" indent="-285750" eaLnBrk="1" hangingPunct="1">
              <a:buClr>
                <a:srgbClr val="006699"/>
              </a:buClr>
              <a:buSzTx/>
              <a:tabLst>
                <a:tab pos="457200" algn="l"/>
              </a:tabLst>
            </a:pPr>
            <a:r>
              <a:rPr lang="fr-CA" b="0" dirty="0" smtClean="0"/>
              <a:t>Le </a:t>
            </a:r>
            <a:r>
              <a:rPr lang="fr-CA" b="0" dirty="0"/>
              <a:t>CEPMB appliquera ces améliorations en deux ans et publiera ensuite un rapport d’étape sur son site Web au plus tard le 31 mars 2017.</a:t>
            </a:r>
          </a:p>
          <a:p>
            <a:pPr marL="400050" indent="-285750" eaLnBrk="1" hangingPunct="1">
              <a:buClr>
                <a:srgbClr val="006699"/>
              </a:buClr>
              <a:buSzTx/>
            </a:pPr>
            <a:endParaRPr lang="fr-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62</a:t>
            </a:fld>
            <a:endParaRPr lang="en-US">
              <a:solidFill>
                <a:srgbClr val="003366"/>
              </a:solidFill>
            </a:endParaRPr>
          </a:p>
        </p:txBody>
      </p:sp>
    </p:spTree>
    <p:extLst>
      <p:ext uri="{BB962C8B-B14F-4D97-AF65-F5344CB8AC3E}">
        <p14:creationId xmlns:p14="http://schemas.microsoft.com/office/powerpoint/2010/main" val="492191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852" y="548680"/>
            <a:ext cx="7848600" cy="1066800"/>
          </a:xfrm>
        </p:spPr>
        <p:txBody>
          <a:bodyPr/>
          <a:lstStyle/>
          <a:p>
            <a:r>
              <a:rPr lang="fr-CA" dirty="0" smtClean="0"/>
              <a:t>Commentaires des intervenants</a:t>
            </a:r>
            <a:endParaRPr lang="fr-CA" dirty="0"/>
          </a:p>
        </p:txBody>
      </p:sp>
      <p:sp>
        <p:nvSpPr>
          <p:cNvPr id="3" name="Content Placeholder 2"/>
          <p:cNvSpPr>
            <a:spLocks noGrp="1"/>
          </p:cNvSpPr>
          <p:nvPr>
            <p:ph idx="1"/>
          </p:nvPr>
        </p:nvSpPr>
        <p:spPr>
          <a:xfrm>
            <a:off x="1034730" y="1268760"/>
            <a:ext cx="7880670" cy="4751040"/>
          </a:xfrm>
        </p:spPr>
        <p:txBody>
          <a:bodyPr/>
          <a:lstStyle/>
          <a:p>
            <a:pPr marL="114300" indent="0" eaLnBrk="1" hangingPunct="1">
              <a:buClr>
                <a:srgbClr val="006699"/>
              </a:buClr>
              <a:buSzTx/>
              <a:buNone/>
            </a:pPr>
            <a:r>
              <a:rPr lang="fr-CA" sz="2300" b="0" dirty="0" smtClean="0"/>
              <a:t>Selon vous, dans quelle mesure le CEPMB pourrait-il améliorer ses services en matière d’interprétation ?</a:t>
            </a:r>
          </a:p>
          <a:p>
            <a:pPr marL="114300" indent="0" eaLnBrk="1" hangingPunct="1">
              <a:buClr>
                <a:srgbClr val="006699"/>
              </a:buClr>
              <a:buSzTx/>
              <a:buNone/>
            </a:pPr>
            <a:endParaRPr lang="fr-CA" sz="2300" b="0" dirty="0" smtClean="0"/>
          </a:p>
          <a:p>
            <a:pPr marL="114300" indent="0" eaLnBrk="1" hangingPunct="1">
              <a:buClr>
                <a:srgbClr val="006699"/>
              </a:buClr>
              <a:buSzTx/>
              <a:buNone/>
            </a:pPr>
            <a:r>
              <a:rPr lang="fr-CA" sz="2300" b="0" dirty="0" smtClean="0"/>
              <a:t>Exemples :</a:t>
            </a:r>
          </a:p>
          <a:p>
            <a:pPr marL="400050" indent="-285750" eaLnBrk="1" hangingPunct="1">
              <a:buClr>
                <a:srgbClr val="006699"/>
              </a:buClr>
              <a:buSzTx/>
            </a:pPr>
            <a:r>
              <a:rPr lang="fr-CA" sz="2300" b="0" dirty="0" smtClean="0"/>
              <a:t>Offrir aux intervenants un accès à divers outils et approches visant la sensibilisations et l’éducation en matière d’exigences (p. ex. documents d’orientation, FAQ, etc.);</a:t>
            </a:r>
          </a:p>
          <a:p>
            <a:pPr marL="400050" indent="-285750" eaLnBrk="1" hangingPunct="1">
              <a:buClr>
                <a:srgbClr val="006699"/>
              </a:buClr>
              <a:buSzTx/>
            </a:pPr>
            <a:r>
              <a:rPr lang="fr-CA" sz="2300" b="0" dirty="0" smtClean="0"/>
              <a:t>Offrir un service professionnel et opportun;</a:t>
            </a:r>
          </a:p>
          <a:p>
            <a:pPr marL="400050" indent="-285750" eaLnBrk="1" hangingPunct="1">
              <a:buClr>
                <a:srgbClr val="006699"/>
              </a:buClr>
              <a:buSzTx/>
            </a:pPr>
            <a:r>
              <a:rPr lang="fr-CA" sz="2300" b="0" dirty="0" smtClean="0"/>
              <a:t>Fournir des réponses claires et uniformes aux questions sur la réglementation;</a:t>
            </a:r>
          </a:p>
          <a:p>
            <a:pPr marL="400050" indent="-285750" eaLnBrk="1" hangingPunct="1">
              <a:buClr>
                <a:srgbClr val="006699"/>
              </a:buClr>
              <a:buSzTx/>
            </a:pPr>
            <a:r>
              <a:rPr lang="fr-CA" sz="2300" b="0" dirty="0" smtClean="0"/>
              <a:t>Offrir aux intervenants des possibilités de participer;</a:t>
            </a:r>
          </a:p>
          <a:p>
            <a:pPr marL="400050" indent="-285750" eaLnBrk="1" hangingPunct="1">
              <a:buClr>
                <a:srgbClr val="006699"/>
              </a:buClr>
              <a:buSzTx/>
            </a:pPr>
            <a:r>
              <a:rPr lang="fr-CA" sz="2300" b="0" dirty="0" smtClean="0"/>
              <a:t>Autre (préciser).</a:t>
            </a:r>
            <a:endParaRPr lang="fr-CA" sz="2300"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63</a:t>
            </a:fld>
            <a:endParaRPr lang="en-US">
              <a:solidFill>
                <a:srgbClr val="003366"/>
              </a:solidFill>
            </a:endParaRPr>
          </a:p>
        </p:txBody>
      </p:sp>
    </p:spTree>
    <p:extLst>
      <p:ext uri="{BB962C8B-B14F-4D97-AF65-F5344CB8AC3E}">
        <p14:creationId xmlns:p14="http://schemas.microsoft.com/office/powerpoint/2010/main" val="32391250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C0F7FFC3-73B7-44D4-80EF-FC22D8D17D6D}" type="slidenum">
              <a:rPr lang="en-US" smtClean="0">
                <a:solidFill>
                  <a:srgbClr val="FFFFFF"/>
                </a:solidFill>
              </a:rPr>
              <a:pPr/>
              <a:t>64</a:t>
            </a:fld>
            <a:endParaRPr lang="en-US" smtClean="0">
              <a:solidFill>
                <a:srgbClr val="003366"/>
              </a:solidFill>
            </a:endParaRPr>
          </a:p>
        </p:txBody>
      </p:sp>
      <p:sp>
        <p:nvSpPr>
          <p:cNvPr id="50179" name="AutoShape 2"/>
          <p:cNvSpPr>
            <a:spLocks noGrp="1" noChangeArrowheads="1"/>
          </p:cNvSpPr>
          <p:nvPr>
            <p:ph type="title"/>
          </p:nvPr>
        </p:nvSpPr>
        <p:spPr>
          <a:xfrm>
            <a:off x="1066800" y="260648"/>
            <a:ext cx="7848600" cy="576064"/>
          </a:xfrm>
        </p:spPr>
        <p:txBody>
          <a:bodyPr/>
          <a:lstStyle/>
          <a:p>
            <a:pPr algn="ctr" eaLnBrk="1" hangingPunct="1"/>
            <a:r>
              <a:rPr lang="fr-CA" sz="3200" dirty="0" smtClean="0"/>
              <a:t>Questions à l’intention du personnel du Conseil?</a:t>
            </a:r>
          </a:p>
        </p:txBody>
      </p:sp>
      <p:sp>
        <p:nvSpPr>
          <p:cNvPr id="50180" name="Rectangle 3"/>
          <p:cNvSpPr>
            <a:spLocks noGrp="1" noChangeArrowheads="1"/>
          </p:cNvSpPr>
          <p:nvPr>
            <p:ph type="body" idx="1"/>
          </p:nvPr>
        </p:nvSpPr>
        <p:spPr>
          <a:xfrm>
            <a:off x="1066800" y="1143000"/>
            <a:ext cx="8077200" cy="4876800"/>
          </a:xfrm>
        </p:spPr>
        <p:txBody>
          <a:bodyPr/>
          <a:lstStyle/>
          <a:p>
            <a:pPr lvl="1" eaLnBrk="1" hangingPunct="1">
              <a:lnSpc>
                <a:spcPct val="90000"/>
              </a:lnSpc>
              <a:buFont typeface="Wingdings" pitchFamily="2" charset="2"/>
              <a:buChar char="Ø"/>
            </a:pPr>
            <a:r>
              <a:rPr lang="fr-CA" sz="1800" b="1" dirty="0" smtClean="0"/>
              <a:t>Lignes directrices : Ginette </a:t>
            </a:r>
            <a:r>
              <a:rPr lang="fr-CA" sz="1800" b="1" dirty="0" err="1" smtClean="0"/>
              <a:t>Tognet</a:t>
            </a:r>
            <a:r>
              <a:rPr lang="fr-CA" sz="1800" dirty="0" smtClean="0"/>
              <a:t> 	</a:t>
            </a:r>
          </a:p>
          <a:p>
            <a:pPr lvl="1" eaLnBrk="1" hangingPunct="1">
              <a:lnSpc>
                <a:spcPct val="90000"/>
              </a:lnSpc>
              <a:buFont typeface="Wingdings" pitchFamily="2" charset="2"/>
              <a:buNone/>
            </a:pPr>
            <a:r>
              <a:rPr lang="fr-CA" sz="1800" dirty="0" smtClean="0"/>
              <a:t>		Tél. : (613) 954-8297		Courriel : ginette.tognet@pmprb-cepmb.gc.ca</a:t>
            </a:r>
          </a:p>
          <a:p>
            <a:pPr lvl="1" eaLnBrk="1" hangingPunct="1">
              <a:lnSpc>
                <a:spcPct val="90000"/>
              </a:lnSpc>
              <a:buFont typeface="Wingdings" pitchFamily="2" charset="2"/>
              <a:buChar char="Ø"/>
            </a:pPr>
            <a:r>
              <a:rPr lang="fr-CA" sz="1800" b="1" dirty="0" smtClean="0"/>
              <a:t>Examen scientifique : George </a:t>
            </a:r>
            <a:r>
              <a:rPr lang="fr-CA" sz="1800" b="1" dirty="0" err="1" smtClean="0"/>
              <a:t>Botulynsky</a:t>
            </a:r>
            <a:r>
              <a:rPr lang="fr-CA" sz="1800" b="1" dirty="0" smtClean="0"/>
              <a:t>  </a:t>
            </a:r>
          </a:p>
          <a:p>
            <a:pPr marL="685800" lvl="2" indent="0" eaLnBrk="1" hangingPunct="1">
              <a:lnSpc>
                <a:spcPct val="90000"/>
              </a:lnSpc>
              <a:buNone/>
            </a:pPr>
            <a:r>
              <a:rPr lang="fr-CA" sz="1800" b="1" dirty="0" smtClean="0"/>
              <a:t>	</a:t>
            </a:r>
            <a:r>
              <a:rPr lang="fr-CA" sz="1800" dirty="0" smtClean="0"/>
              <a:t>Tél. : (613)</a:t>
            </a:r>
            <a:r>
              <a:rPr lang="fr-CA" sz="1800" b="1" dirty="0" smtClean="0"/>
              <a:t> </a:t>
            </a:r>
            <a:r>
              <a:rPr lang="fr-CA" sz="1800" dirty="0" smtClean="0"/>
              <a:t>960-4575		Courriel : george.botulynsky@pmprb-cepmb.gc.ca</a:t>
            </a:r>
          </a:p>
          <a:p>
            <a:pPr lvl="1" eaLnBrk="1" hangingPunct="1">
              <a:lnSpc>
                <a:spcPct val="90000"/>
              </a:lnSpc>
              <a:buFont typeface="Wingdings" pitchFamily="2" charset="2"/>
              <a:buChar char="Ø"/>
            </a:pPr>
            <a:r>
              <a:rPr lang="fr-CA" sz="1800" b="1" dirty="0" smtClean="0"/>
              <a:t>Examen du prix de lancement : </a:t>
            </a:r>
            <a:r>
              <a:rPr lang="fr-CA" sz="1800" b="1" dirty="0" err="1" smtClean="0"/>
              <a:t>Jarrett</a:t>
            </a:r>
            <a:r>
              <a:rPr lang="fr-CA" sz="1800" b="1" dirty="0" smtClean="0"/>
              <a:t> Todd</a:t>
            </a:r>
            <a:r>
              <a:rPr lang="fr-CA" sz="1800" dirty="0" smtClean="0"/>
              <a:t> 	</a:t>
            </a:r>
          </a:p>
          <a:p>
            <a:pPr lvl="1" eaLnBrk="1" hangingPunct="1">
              <a:lnSpc>
                <a:spcPct val="90000"/>
              </a:lnSpc>
              <a:buFont typeface="Wingdings" pitchFamily="2" charset="2"/>
              <a:buNone/>
            </a:pPr>
            <a:r>
              <a:rPr lang="fr-CA" sz="1800" dirty="0" smtClean="0"/>
              <a:t>		Tél. : (613) 957-8712		Courriel : jarrett.todd@pmprb-cepmb.gc.ca</a:t>
            </a:r>
          </a:p>
          <a:p>
            <a:pPr lvl="1" eaLnBrk="1" hangingPunct="1">
              <a:lnSpc>
                <a:spcPct val="90000"/>
              </a:lnSpc>
              <a:buFont typeface="Wingdings" pitchFamily="2" charset="2"/>
              <a:buChar char="Ø"/>
            </a:pPr>
            <a:r>
              <a:rPr lang="fr-CA" sz="1800" b="1" dirty="0" smtClean="0"/>
              <a:t>Dépôt des formulaires 1 et 2 : Christina </a:t>
            </a:r>
            <a:r>
              <a:rPr lang="fr-CA" sz="1800" b="1" dirty="0" err="1" smtClean="0"/>
              <a:t>Conlin</a:t>
            </a:r>
            <a:endParaRPr lang="fr-CA" sz="1800" b="1" dirty="0" smtClean="0"/>
          </a:p>
          <a:p>
            <a:pPr lvl="1" eaLnBrk="1" hangingPunct="1">
              <a:lnSpc>
                <a:spcPct val="90000"/>
              </a:lnSpc>
              <a:buFont typeface="Wingdings" pitchFamily="2" charset="2"/>
              <a:buNone/>
            </a:pPr>
            <a:r>
              <a:rPr lang="fr-CA" sz="1800" dirty="0" smtClean="0"/>
              <a:t>		Tél. : (613) 948-9219		Courriel : christina.conlin@pmprb-cepmb.gc.ca</a:t>
            </a:r>
          </a:p>
          <a:p>
            <a:pPr lvl="1" eaLnBrk="1" hangingPunct="1">
              <a:lnSpc>
                <a:spcPct val="90000"/>
              </a:lnSpc>
              <a:buFont typeface="Wingdings" pitchFamily="2" charset="2"/>
              <a:buChar char="Ø"/>
            </a:pPr>
            <a:r>
              <a:rPr lang="fr-CA" sz="1800" b="1" dirty="0" smtClean="0"/>
              <a:t>Enquêtes : </a:t>
            </a:r>
            <a:r>
              <a:rPr lang="fr-CA" sz="1800" dirty="0" smtClean="0"/>
              <a:t>L’agent(e) principal(e) de réglementation chargé(e) de votre entreprise</a:t>
            </a:r>
          </a:p>
          <a:p>
            <a:pPr lvl="1" eaLnBrk="1" hangingPunct="1">
              <a:lnSpc>
                <a:spcPct val="90000"/>
              </a:lnSpc>
              <a:buFont typeface="Wingdings" pitchFamily="2" charset="2"/>
              <a:buChar char="Ø"/>
            </a:pPr>
            <a:r>
              <a:rPr lang="fr-CA" sz="1800" b="1" dirty="0" smtClean="0"/>
              <a:t>CEPMB 101 (formation individuelle sur les Lignes directrices) : Theresa Morrison</a:t>
            </a:r>
          </a:p>
          <a:p>
            <a:pPr marL="342900" lvl="1" indent="0" eaLnBrk="1" hangingPunct="1">
              <a:lnSpc>
                <a:spcPct val="90000"/>
              </a:lnSpc>
              <a:buNone/>
            </a:pPr>
            <a:r>
              <a:rPr lang="fr-CA" sz="1800" b="1" dirty="0" smtClean="0"/>
              <a:t>	</a:t>
            </a:r>
            <a:r>
              <a:rPr lang="fr-CA" sz="1800" dirty="0" smtClean="0"/>
              <a:t>Tél. :</a:t>
            </a:r>
            <a:r>
              <a:rPr lang="fr-CA" sz="1800" b="1" dirty="0" smtClean="0"/>
              <a:t> </a:t>
            </a:r>
            <a:r>
              <a:rPr lang="fr-CA" sz="1800" dirty="0" smtClean="0"/>
              <a:t>(613) 954-8298                </a:t>
            </a:r>
            <a:r>
              <a:rPr lang="fr-CA" sz="1800" b="1" dirty="0" smtClean="0"/>
              <a:t>    </a:t>
            </a:r>
            <a:r>
              <a:rPr lang="fr-CA" sz="1800" dirty="0" smtClean="0"/>
              <a:t>Courriel : theresa.morrison@pmprb-cepmb.gc.ca</a:t>
            </a:r>
            <a:endParaRPr lang="fr-CA" sz="1800" b="1" dirty="0" smtClean="0"/>
          </a:p>
          <a:p>
            <a:pPr lvl="1" eaLnBrk="1" hangingPunct="1">
              <a:lnSpc>
                <a:spcPct val="90000"/>
              </a:lnSpc>
              <a:buFont typeface="Wingdings" pitchFamily="2" charset="2"/>
              <a:buChar char="Ø"/>
            </a:pPr>
            <a:r>
              <a:rPr lang="fr-CA" sz="1800" b="1" dirty="0" smtClean="0"/>
              <a:t>Formulaire 3 : </a:t>
            </a:r>
            <a:r>
              <a:rPr lang="fr-CA" sz="1800" b="1" dirty="0" err="1" smtClean="0"/>
              <a:t>Lokanadha</a:t>
            </a:r>
            <a:r>
              <a:rPr lang="fr-CA" sz="1800" b="1" dirty="0" smtClean="0"/>
              <a:t> </a:t>
            </a:r>
            <a:r>
              <a:rPr lang="fr-CA" sz="1800" b="1" dirty="0" err="1" smtClean="0"/>
              <a:t>Cheruvu</a:t>
            </a:r>
            <a:r>
              <a:rPr lang="fr-CA" sz="1800" dirty="0" smtClean="0"/>
              <a:t> 	</a:t>
            </a:r>
          </a:p>
          <a:p>
            <a:pPr lvl="1" eaLnBrk="1" hangingPunct="1">
              <a:lnSpc>
                <a:spcPct val="90000"/>
              </a:lnSpc>
              <a:buFont typeface="Wingdings" pitchFamily="2" charset="2"/>
              <a:buNone/>
            </a:pPr>
            <a:r>
              <a:rPr lang="fr-CA" sz="1800" dirty="0" smtClean="0"/>
              <a:t>		Tél. : (613) 954-9812	                 Courriel : lokanadha.cheruvu@pmprb-cepmb.gc.ca</a:t>
            </a:r>
          </a:p>
        </p:txBody>
      </p:sp>
      <p:sp>
        <p:nvSpPr>
          <p:cNvPr id="50181" name="Line 4"/>
          <p:cNvSpPr>
            <a:spLocks noChangeShapeType="1"/>
          </p:cNvSpPr>
          <p:nvPr/>
        </p:nvSpPr>
        <p:spPr bwMode="auto">
          <a:xfrm>
            <a:off x="1043608" y="1052736"/>
            <a:ext cx="8100392" cy="17512"/>
          </a:xfrm>
          <a:prstGeom prst="line">
            <a:avLst/>
          </a:prstGeom>
          <a:noFill/>
          <a:ln w="22225" cap="sq">
            <a:solidFill>
              <a:srgbClr val="20558A"/>
            </a:solidFill>
            <a:round/>
            <a:headEnd type="none" w="sm" len="sm"/>
            <a:tailEnd type="none" w="sm" len="sm"/>
          </a:ln>
        </p:spPr>
        <p:txBody>
          <a:bodyPr wrap="none" anchor="ctr"/>
          <a:lstStyle/>
          <a:p>
            <a:endParaRPr lang="en-CA">
              <a:solidFill>
                <a:srgbClr val="003366"/>
              </a:solidFill>
            </a:endParaRPr>
          </a:p>
        </p:txBody>
      </p:sp>
    </p:spTree>
    <p:extLst>
      <p:ext uri="{BB962C8B-B14F-4D97-AF65-F5344CB8AC3E}">
        <p14:creationId xmlns:p14="http://schemas.microsoft.com/office/powerpoint/2010/main" val="4178985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sz="3600" i="1" dirty="0" smtClean="0"/>
              <a:t>Pourquoi</a:t>
            </a:r>
            <a:r>
              <a:rPr lang="fr-CA" sz="3600" dirty="0" smtClean="0"/>
              <a:t> dois-je remplir un formulaire  3?</a:t>
            </a:r>
            <a:endParaRPr lang="fr-CA" sz="3600" dirty="0"/>
          </a:p>
        </p:txBody>
      </p:sp>
      <p:sp>
        <p:nvSpPr>
          <p:cNvPr id="3" name="Content Placeholder 2"/>
          <p:cNvSpPr>
            <a:spLocks noGrp="1"/>
          </p:cNvSpPr>
          <p:nvPr>
            <p:ph idx="1"/>
          </p:nvPr>
        </p:nvSpPr>
        <p:spPr>
          <a:xfrm>
            <a:off x="1035002" y="1268760"/>
            <a:ext cx="7848600" cy="4114800"/>
          </a:xfrm>
        </p:spPr>
        <p:txBody>
          <a:bodyPr/>
          <a:lstStyle/>
          <a:p>
            <a:pPr marL="0" indent="0">
              <a:buNone/>
            </a:pPr>
            <a:r>
              <a:rPr lang="fr-CA" i="1" dirty="0" smtClean="0"/>
              <a:t>Loi sur les brevets 88(1) :</a:t>
            </a:r>
          </a:p>
          <a:p>
            <a:pPr marL="0" indent="0">
              <a:buNone/>
            </a:pPr>
            <a:r>
              <a:rPr lang="fr-CA" sz="2200" b="0" dirty="0" smtClean="0"/>
              <a:t>« Le </a:t>
            </a:r>
            <a:r>
              <a:rPr lang="fr-CA" sz="2200" b="0" dirty="0"/>
              <a:t>breveté est tenu, conformément aux règlements ou aux ordonnances du Conseil, de fournir à celui-ci des renseignements et documents sur les points suivants </a:t>
            </a:r>
            <a:r>
              <a:rPr lang="fr-CA" sz="2200" b="0" dirty="0" smtClean="0"/>
              <a:t>:</a:t>
            </a:r>
          </a:p>
          <a:p>
            <a:pPr marL="342900" lvl="1" indent="0">
              <a:buNone/>
            </a:pPr>
            <a:r>
              <a:rPr lang="fr-CA" i="1" dirty="0" smtClean="0"/>
              <a:t>a</a:t>
            </a:r>
            <a:r>
              <a:rPr lang="fr-CA" dirty="0" smtClean="0"/>
              <a:t>) l’identité des titulaires des licences découlant du brevet au Canada;</a:t>
            </a:r>
          </a:p>
          <a:p>
            <a:pPr marL="342900" lvl="1" indent="0">
              <a:buNone/>
            </a:pPr>
            <a:r>
              <a:rPr lang="fr-CA" i="1" dirty="0" smtClean="0"/>
              <a:t>b</a:t>
            </a:r>
            <a:r>
              <a:rPr lang="fr-CA" dirty="0" smtClean="0"/>
              <a:t>) les recettes directes ou indirectes qu’il a tirées de la vente au Canada du médicament, ainsi que la source de ces recettes;</a:t>
            </a:r>
          </a:p>
          <a:p>
            <a:pPr marL="342900" lvl="1" indent="0">
              <a:buNone/>
            </a:pPr>
            <a:r>
              <a:rPr lang="fr-CA" i="1" dirty="0" smtClean="0"/>
              <a:t>c</a:t>
            </a:r>
            <a:r>
              <a:rPr lang="fr-CA" dirty="0"/>
              <a:t>) les dépenses de recherche et développement faites au Canada relativement au </a:t>
            </a:r>
            <a:r>
              <a:rPr lang="fr-CA" dirty="0" smtClean="0"/>
              <a:t>médicament. »</a:t>
            </a:r>
            <a:endParaRPr lang="fr-CA" b="0" dirty="0" smtClean="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7</a:t>
            </a:fld>
            <a:endParaRPr lang="en-US">
              <a:solidFill>
                <a:srgbClr val="003366"/>
              </a:solidFill>
            </a:endParaRPr>
          </a:p>
        </p:txBody>
      </p:sp>
    </p:spTree>
    <p:extLst>
      <p:ext uri="{BB962C8B-B14F-4D97-AF65-F5344CB8AC3E}">
        <p14:creationId xmlns:p14="http://schemas.microsoft.com/office/powerpoint/2010/main" val="2808009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66" y="548680"/>
            <a:ext cx="7848600" cy="1066800"/>
          </a:xfrm>
        </p:spPr>
        <p:txBody>
          <a:bodyPr/>
          <a:lstStyle/>
          <a:p>
            <a:r>
              <a:rPr lang="fr-CA" dirty="0" smtClean="0"/>
              <a:t>Qu’est-ce qui constitue de la R-D?</a:t>
            </a:r>
            <a:endParaRPr lang="fr-CA" dirty="0"/>
          </a:p>
        </p:txBody>
      </p:sp>
      <p:sp>
        <p:nvSpPr>
          <p:cNvPr id="3" name="Content Placeholder 2"/>
          <p:cNvSpPr>
            <a:spLocks noGrp="1"/>
          </p:cNvSpPr>
          <p:nvPr>
            <p:ph idx="1"/>
          </p:nvPr>
        </p:nvSpPr>
        <p:spPr>
          <a:xfrm>
            <a:off x="1035002" y="1268760"/>
            <a:ext cx="7848600" cy="4114800"/>
          </a:xfrm>
        </p:spPr>
        <p:txBody>
          <a:bodyPr/>
          <a:lstStyle/>
          <a:p>
            <a:pPr marL="0" indent="0">
              <a:buNone/>
            </a:pPr>
            <a:r>
              <a:rPr lang="fr-CA" i="1" dirty="0" smtClean="0"/>
              <a:t>Règlement sur les médicaments brevetés, article 6 :</a:t>
            </a:r>
          </a:p>
          <a:p>
            <a:pPr marL="0" indent="0">
              <a:buNone/>
            </a:pPr>
            <a:r>
              <a:rPr lang="fr-CA" b="0" dirty="0" smtClean="0"/>
              <a:t>« </a:t>
            </a:r>
            <a:r>
              <a:rPr lang="fr-CA" b="0" dirty="0"/>
              <a:t> Pour l’application du paragraphe 88(1) de la Loi, « recherche et développement » s’entend des activités pour lesquelles les dépenses engagées sont admissibles, ou le seraient si elles avaient été engagées par un contribuable au Canada, à un crédit d’impôt à l’investissement pour la recherche scientifique et le développement expérimental aux termes de la </a:t>
            </a:r>
            <a:r>
              <a:rPr lang="en-CA" b="0" i="1" dirty="0"/>
              <a:t> </a:t>
            </a:r>
            <a:r>
              <a:rPr lang="en-CA" b="0" i="1" dirty="0" err="1" smtClean="0"/>
              <a:t>Loi</a:t>
            </a:r>
            <a:r>
              <a:rPr lang="en-CA" b="0" i="1" dirty="0" smtClean="0"/>
              <a:t> de </a:t>
            </a:r>
            <a:r>
              <a:rPr lang="en-CA" b="0" i="1" dirty="0" err="1" smtClean="0"/>
              <a:t>l’impôt</a:t>
            </a:r>
            <a:r>
              <a:rPr lang="en-CA" b="0" i="1" dirty="0" smtClean="0"/>
              <a:t> </a:t>
            </a:r>
            <a:r>
              <a:rPr lang="en-CA" b="0" i="1" dirty="0" err="1" smtClean="0"/>
              <a:t>sur</a:t>
            </a:r>
            <a:r>
              <a:rPr lang="en-CA" b="0" i="1" dirty="0" smtClean="0"/>
              <a:t> le </a:t>
            </a:r>
            <a:r>
              <a:rPr lang="en-CA" b="0" i="1" dirty="0" err="1" smtClean="0"/>
              <a:t>revenu</a:t>
            </a:r>
            <a:r>
              <a:rPr lang="fr-CA" b="0" dirty="0"/>
              <a:t> dans sa version du 1</a:t>
            </a:r>
            <a:r>
              <a:rPr lang="fr-CA" b="0" baseline="30000" dirty="0"/>
              <a:t>er</a:t>
            </a:r>
            <a:r>
              <a:rPr lang="fr-CA" b="0" dirty="0"/>
              <a:t> décembre 1987</a:t>
            </a:r>
            <a:r>
              <a:rPr lang="fr-CA" b="0" dirty="0" smtClean="0"/>
              <a:t>. »</a:t>
            </a:r>
          </a:p>
          <a:p>
            <a:pPr marL="0" indent="0">
              <a:buNone/>
            </a:pPr>
            <a:endParaRPr lang="fr-CA" b="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8</a:t>
            </a:fld>
            <a:endParaRPr lang="en-US">
              <a:solidFill>
                <a:srgbClr val="003366"/>
              </a:solidFill>
            </a:endParaRPr>
          </a:p>
        </p:txBody>
      </p:sp>
    </p:spTree>
    <p:extLst>
      <p:ext uri="{BB962C8B-B14F-4D97-AF65-F5344CB8AC3E}">
        <p14:creationId xmlns:p14="http://schemas.microsoft.com/office/powerpoint/2010/main" val="1172731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1559510"/>
            <a:ext cx="7880435" cy="415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035002" y="548680"/>
            <a:ext cx="7848600" cy="1066800"/>
          </a:xfrm>
        </p:spPr>
        <p:txBody>
          <a:bodyPr/>
          <a:lstStyle/>
          <a:p>
            <a:r>
              <a:rPr lang="fr-CA" dirty="0" smtClean="0"/>
              <a:t>Où trouver le formulaire 3?</a:t>
            </a:r>
            <a:endParaRPr lang="fr-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9</a:t>
            </a:fld>
            <a:endParaRPr lang="en-US">
              <a:solidFill>
                <a:srgbClr val="003366"/>
              </a:solidFill>
            </a:endParaRPr>
          </a:p>
        </p:txBody>
      </p:sp>
      <p:sp>
        <p:nvSpPr>
          <p:cNvPr id="6" name="Rectangle 5"/>
          <p:cNvSpPr/>
          <p:nvPr/>
        </p:nvSpPr>
        <p:spPr>
          <a:xfrm>
            <a:off x="1187624" y="1268760"/>
            <a:ext cx="7416824" cy="369332"/>
          </a:xfrm>
          <a:prstGeom prst="rect">
            <a:avLst/>
          </a:prstGeom>
        </p:spPr>
        <p:txBody>
          <a:bodyPr wrap="square">
            <a:spAutoFit/>
          </a:bodyPr>
          <a:lstStyle/>
          <a:p>
            <a:r>
              <a:rPr lang="fr-CA" dirty="0" smtClean="0"/>
              <a:t>Guide du breveté : </a:t>
            </a:r>
            <a:r>
              <a:rPr lang="fr-CA" u="sng" dirty="0" smtClean="0">
                <a:hlinkClick r:id="rId3"/>
              </a:rPr>
              <a:t>http://www.pmprb-cepmb.gc.ca/view.asp?ccid=489</a:t>
            </a:r>
            <a:r>
              <a:rPr lang="fr-CA" u="sng" dirty="0" smtClean="0"/>
              <a:t>&amp;lang=fr </a:t>
            </a:r>
            <a:endParaRPr lang="fr-CA" u="sng" dirty="0"/>
          </a:p>
        </p:txBody>
      </p:sp>
      <p:sp>
        <p:nvSpPr>
          <p:cNvPr id="7" name="Rectangle 6"/>
          <p:cNvSpPr/>
          <p:nvPr/>
        </p:nvSpPr>
        <p:spPr bwMode="auto">
          <a:xfrm>
            <a:off x="3124200" y="5025390"/>
            <a:ext cx="5715000" cy="381000"/>
          </a:xfrm>
          <a:prstGeom prst="rect">
            <a:avLst/>
          </a:prstGeom>
          <a:noFill/>
          <a:ln w="57150" cap="sq"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69892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3117</TotalTime>
  <Words>4910</Words>
  <Application>Microsoft Office PowerPoint</Application>
  <PresentationFormat>On-screen Show (4:3)</PresentationFormat>
  <Paragraphs>586</Paragraphs>
  <Slides>64</Slides>
  <Notes>10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Presentation 2</vt:lpstr>
      <vt:lpstr>Conseil d’examen du prix des médicaments brevetés</vt:lpstr>
      <vt:lpstr>PowerPoint Presentation</vt:lpstr>
      <vt:lpstr>Aperçu</vt:lpstr>
      <vt:lpstr>Conseil d’examen du prix des médicaments brevetés  Formulaire 3</vt:lpstr>
      <vt:lpstr>Objectifs</vt:lpstr>
      <vt:lpstr>Dois-je remplir un formulaire 3?</vt:lpstr>
      <vt:lpstr>Pourquoi dois-je remplir un formulaire  3?</vt:lpstr>
      <vt:lpstr>Qu’est-ce qui constitue de la R-D?</vt:lpstr>
      <vt:lpstr>Où trouver le formulaire 3?</vt:lpstr>
      <vt:lpstr>À quoi ressemble le formulaire 3?</vt:lpstr>
      <vt:lpstr>Comment le remplir?</vt:lpstr>
      <vt:lpstr>Comment le remplir? (suite)</vt:lpstr>
      <vt:lpstr>Comment le remplir? (suite)</vt:lpstr>
      <vt:lpstr>Comment le remplir? (suite)</vt:lpstr>
      <vt:lpstr>Comment le remplir? (suite)</vt:lpstr>
      <vt:lpstr>Comment le remplir? (suite)</vt:lpstr>
      <vt:lpstr>Comment le remplir? (suite)</vt:lpstr>
      <vt:lpstr>Comment le remplir? (suite)</vt:lpstr>
      <vt:lpstr>Comment le remplir? (suite)</vt:lpstr>
      <vt:lpstr>Comment le remplir? (suite)</vt:lpstr>
      <vt:lpstr>Rapprochement des dépenses</vt:lpstr>
      <vt:lpstr>Foire aux questions</vt:lpstr>
      <vt:lpstr>Conseil d’examen du prix des médicaments brevetés  Nouvelle politique en matière des sources de prix étrangers</vt:lpstr>
      <vt:lpstr>Objectif </vt:lpstr>
      <vt:lpstr>Pratique actuelle</vt:lpstr>
      <vt:lpstr>Difficultés</vt:lpstr>
      <vt:lpstr>Sources publiques H et C actuelles</vt:lpstr>
      <vt:lpstr>Sources publiques pour formules de vérification</vt:lpstr>
      <vt:lpstr>Regard prospectif</vt:lpstr>
      <vt:lpstr>PowerPoint Presentation</vt:lpstr>
      <vt:lpstr>Exemples</vt:lpstr>
      <vt:lpstr>Conclusion </vt:lpstr>
      <vt:lpstr>Vérification des prix internationaux des nouveaux médicaments</vt:lpstr>
      <vt:lpstr>Examen scientifique :  présentations scientifiques de l’entreprise</vt:lpstr>
      <vt:lpstr>Conseil d’examen du prix des médicaments brevetés  Outil de dépôt en ligne</vt:lpstr>
      <vt:lpstr>Dépôt en ligne</vt:lpstr>
      <vt:lpstr>Pratique exemplaire : Dépôt </vt:lpstr>
      <vt:lpstr>Liste de vérification pour le dépôt réussi du formulaire 2</vt:lpstr>
      <vt:lpstr>Que doit-on envoyer par courriel à compliance@pmprb-cepmb.gc.ca?</vt:lpstr>
      <vt:lpstr>Conseil d’examen du prix des médicaments brevetés  Modifications réglementaires 2015</vt:lpstr>
      <vt:lpstr>Objectifs et aperçu</vt:lpstr>
      <vt:lpstr>Contexte des modifications proposées</vt:lpstr>
      <vt:lpstr>Modifications réglementaires proposées</vt:lpstr>
      <vt:lpstr>Question no 1 :    Quelle incidence ces modifications auraient-elles sur le rapport et le calcul des prix plafond des nouveaux médicaments brevetés? </vt:lpstr>
      <vt:lpstr>Question no 2 :  L’élimination de l’exigence de déposer le formulaire 2 deux fois par année réduirait-elle le délai de préavis d’instances possibles de prix excessifs?</vt:lpstr>
      <vt:lpstr>Étapes du processus d’élaboration de la  réglementation  A) Publication préalable </vt:lpstr>
      <vt:lpstr>Étapes du processus d’élaboration de la  réglementation   B) Approbation finale, publication et enregistrement</vt:lpstr>
      <vt:lpstr>Prochaines étapes</vt:lpstr>
      <vt:lpstr>Prochaines étapes</vt:lpstr>
      <vt:lpstr>Modifications réglementaires proposées</vt:lpstr>
      <vt:lpstr> Conseil d’examen du prix des médicaments brevetés  Politique d’interprétation</vt:lpstr>
      <vt:lpstr>Objectifs et aperçu</vt:lpstr>
      <vt:lpstr>Contexte</vt:lpstr>
      <vt:lpstr>La politique d’interprétation en bref</vt:lpstr>
      <vt:lpstr>Exigences en matière du caractère prévisible</vt:lpstr>
      <vt:lpstr>Engagement du CEPMB en matière du caractère prévisible</vt:lpstr>
      <vt:lpstr>Exigences en matière de service</vt:lpstr>
      <vt:lpstr>Engagement du CEPMB envers le service</vt:lpstr>
      <vt:lpstr>Exigences en matière de participation des intervenants</vt:lpstr>
      <vt:lpstr>Engagement du CEPMB envers la participation des intervenants</vt:lpstr>
      <vt:lpstr>Exigences en matière d’amélioration</vt:lpstr>
      <vt:lpstr>Engagement d’amélioration du CEPMB</vt:lpstr>
      <vt:lpstr>Commentaires des intervenants</vt:lpstr>
      <vt:lpstr>Questions à l’intention du personnel du Conseil?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Patented Medicine Prices Review Board</dc:title>
  <dc:creator>Joel Weber</dc:creator>
  <cp:lastModifiedBy>PMPRB-CEPMB</cp:lastModifiedBy>
  <cp:revision>175</cp:revision>
  <cp:lastPrinted>2014-12-01T15:36:37Z</cp:lastPrinted>
  <dcterms:created xsi:type="dcterms:W3CDTF">2006-08-16T00:00:00Z</dcterms:created>
  <dcterms:modified xsi:type="dcterms:W3CDTF">2015-01-05T17:49:18Z</dcterms:modified>
</cp:coreProperties>
</file>