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5" r:id="rId1"/>
  </p:sldMasterIdLst>
  <p:notesMasterIdLst>
    <p:notesMasterId r:id="rId36"/>
  </p:notesMasterIdLst>
  <p:handoutMasterIdLst>
    <p:handoutMasterId r:id="rId37"/>
  </p:handoutMasterIdLst>
  <p:sldIdLst>
    <p:sldId id="270" r:id="rId2"/>
    <p:sldId id="685" r:id="rId3"/>
    <p:sldId id="712" r:id="rId4"/>
    <p:sldId id="692" r:id="rId5"/>
    <p:sldId id="695" r:id="rId6"/>
    <p:sldId id="696" r:id="rId7"/>
    <p:sldId id="714" r:id="rId8"/>
    <p:sldId id="717" r:id="rId9"/>
    <p:sldId id="718" r:id="rId10"/>
    <p:sldId id="719" r:id="rId11"/>
    <p:sldId id="720" r:id="rId12"/>
    <p:sldId id="721" r:id="rId13"/>
    <p:sldId id="722" r:id="rId14"/>
    <p:sldId id="723" r:id="rId15"/>
    <p:sldId id="724" r:id="rId16"/>
    <p:sldId id="725" r:id="rId17"/>
    <p:sldId id="726" r:id="rId18"/>
    <p:sldId id="727" r:id="rId19"/>
    <p:sldId id="728" r:id="rId20"/>
    <p:sldId id="729" r:id="rId21"/>
    <p:sldId id="730" r:id="rId22"/>
    <p:sldId id="731" r:id="rId23"/>
    <p:sldId id="732" r:id="rId24"/>
    <p:sldId id="743" r:id="rId25"/>
    <p:sldId id="733" r:id="rId26"/>
    <p:sldId id="734" r:id="rId27"/>
    <p:sldId id="735" r:id="rId28"/>
    <p:sldId id="736" r:id="rId29"/>
    <p:sldId id="737" r:id="rId30"/>
    <p:sldId id="738" r:id="rId31"/>
    <p:sldId id="739" r:id="rId32"/>
    <p:sldId id="740" r:id="rId33"/>
    <p:sldId id="741" r:id="rId34"/>
    <p:sldId id="742" r:id="rId35"/>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1pPr>
    <a:lvl2pPr marL="457200"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2pPr>
    <a:lvl3pPr marL="914400"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3pPr>
    <a:lvl4pPr marL="1371600"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4pPr>
    <a:lvl5pPr marL="1828800"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5pPr>
    <a:lvl6pPr marL="2286000" algn="l" defTabSz="457200" rtl="0" eaLnBrk="1" latinLnBrk="0" hangingPunct="1">
      <a:defRPr sz="2400" kern="1200">
        <a:solidFill>
          <a:schemeClr val="tx1"/>
        </a:solidFill>
        <a:latin typeface="Arial" pitchFamily="-60" charset="-52"/>
        <a:ea typeface="ＭＳ Ｐゴシック" pitchFamily="-60" charset="-128"/>
        <a:cs typeface="ＭＳ Ｐゴシック" pitchFamily="-60" charset="-128"/>
      </a:defRPr>
    </a:lvl6pPr>
    <a:lvl7pPr marL="2743200" algn="l" defTabSz="457200" rtl="0" eaLnBrk="1" latinLnBrk="0" hangingPunct="1">
      <a:defRPr sz="2400" kern="1200">
        <a:solidFill>
          <a:schemeClr val="tx1"/>
        </a:solidFill>
        <a:latin typeface="Arial" pitchFamily="-60" charset="-52"/>
        <a:ea typeface="ＭＳ Ｐゴシック" pitchFamily="-60" charset="-128"/>
        <a:cs typeface="ＭＳ Ｐゴシック" pitchFamily="-60" charset="-128"/>
      </a:defRPr>
    </a:lvl7pPr>
    <a:lvl8pPr marL="3200400" algn="l" defTabSz="457200" rtl="0" eaLnBrk="1" latinLnBrk="0" hangingPunct="1">
      <a:defRPr sz="2400" kern="1200">
        <a:solidFill>
          <a:schemeClr val="tx1"/>
        </a:solidFill>
        <a:latin typeface="Arial" pitchFamily="-60" charset="-52"/>
        <a:ea typeface="ＭＳ Ｐゴシック" pitchFamily="-60" charset="-128"/>
        <a:cs typeface="ＭＳ Ｐゴシック" pitchFamily="-60" charset="-128"/>
      </a:defRPr>
    </a:lvl8pPr>
    <a:lvl9pPr marL="3657600" algn="l" defTabSz="457200" rtl="0" eaLnBrk="1" latinLnBrk="0" hangingPunct="1">
      <a:defRPr sz="2400" kern="1200">
        <a:solidFill>
          <a:schemeClr val="tx1"/>
        </a:solidFill>
        <a:latin typeface="Arial" pitchFamily="-60" charset="-52"/>
        <a:ea typeface="ＭＳ Ｐゴシック" pitchFamily="-60" charset="-128"/>
        <a:cs typeface="ＭＳ Ｐゴシック" pitchFamily="-60"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680000"/>
    <a:srgbClr val="20558A"/>
    <a:srgbClr val="0066CC"/>
    <a:srgbClr val="345A98"/>
    <a:srgbClr val="22509A"/>
    <a:srgbClr val="1D4585"/>
    <a:srgbClr val="FFFF99"/>
    <a:srgbClr val="334B99"/>
    <a:srgbClr val="0654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8271" autoAdjust="0"/>
    <p:restoredTop sz="63787" autoAdjust="0"/>
  </p:normalViewPr>
  <p:slideViewPr>
    <p:cSldViewPr>
      <p:cViewPr>
        <p:scale>
          <a:sx n="110" d="100"/>
          <a:sy n="110" d="100"/>
        </p:scale>
        <p:origin x="-1446" y="72"/>
      </p:cViewPr>
      <p:guideLst>
        <p:guide orient="horz" pos="2160"/>
        <p:guide pos="2880"/>
      </p:guideLst>
    </p:cSldViewPr>
  </p:slideViewPr>
  <p:outlineViewPr>
    <p:cViewPr>
      <p:scale>
        <a:sx n="33" d="100"/>
        <a:sy n="33" d="100"/>
      </p:scale>
      <p:origin x="0" y="75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132" y="-90"/>
      </p:cViewPr>
      <p:guideLst>
        <p:guide orient="horz" pos="2928"/>
        <p:guide pos="22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2" y="0"/>
            <a:ext cx="3038475" cy="465138"/>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lvl1pPr algn="l" defTabSz="919029">
              <a:defRPr sz="1200">
                <a:latin typeface="Arial" charset="0"/>
                <a:ea typeface="+mn-ea"/>
                <a:cs typeface="+mn-cs"/>
              </a:defRPr>
            </a:lvl1pPr>
          </a:lstStyle>
          <a:p>
            <a:pPr>
              <a:defRPr/>
            </a:pPr>
            <a:endParaRPr lang="en-US" dirty="0"/>
          </a:p>
        </p:txBody>
      </p:sp>
      <p:sp>
        <p:nvSpPr>
          <p:cNvPr id="81923" name="Rectangle 3"/>
          <p:cNvSpPr>
            <a:spLocks noGrp="1" noChangeArrowheads="1"/>
          </p:cNvSpPr>
          <p:nvPr>
            <p:ph type="dt" sz="quarter" idx="1"/>
          </p:nvPr>
        </p:nvSpPr>
        <p:spPr bwMode="auto">
          <a:xfrm>
            <a:off x="3970339" y="0"/>
            <a:ext cx="3038475" cy="465138"/>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lvl1pPr algn="r" defTabSz="919029">
              <a:defRPr sz="1200">
                <a:latin typeface="Arial" charset="0"/>
                <a:ea typeface="+mn-ea"/>
                <a:cs typeface="+mn-cs"/>
              </a:defRPr>
            </a:lvl1pPr>
          </a:lstStyle>
          <a:p>
            <a:pPr>
              <a:defRPr/>
            </a:pPr>
            <a:endParaRPr lang="en-US" dirty="0"/>
          </a:p>
        </p:txBody>
      </p:sp>
      <p:sp>
        <p:nvSpPr>
          <p:cNvPr id="81924" name="Rectangle 4"/>
          <p:cNvSpPr>
            <a:spLocks noGrp="1" noChangeArrowheads="1"/>
          </p:cNvSpPr>
          <p:nvPr>
            <p:ph type="ftr" sz="quarter" idx="2"/>
          </p:nvPr>
        </p:nvSpPr>
        <p:spPr bwMode="auto">
          <a:xfrm>
            <a:off x="2" y="8829675"/>
            <a:ext cx="3038475" cy="465138"/>
          </a:xfrm>
          <a:prstGeom prst="rect">
            <a:avLst/>
          </a:prstGeom>
          <a:noFill/>
          <a:ln w="9525">
            <a:noFill/>
            <a:miter lim="800000"/>
            <a:headEnd/>
            <a:tailEnd/>
          </a:ln>
          <a:effectLst/>
        </p:spPr>
        <p:txBody>
          <a:bodyPr vert="horz" wrap="square" lIns="91897" tIns="45949" rIns="91897" bIns="45949" numCol="1" anchor="b" anchorCtr="0" compatLnSpc="1">
            <a:prstTxWarp prst="textNoShape">
              <a:avLst/>
            </a:prstTxWarp>
          </a:bodyPr>
          <a:lstStyle>
            <a:lvl1pPr algn="l" defTabSz="919029">
              <a:defRPr sz="1200">
                <a:latin typeface="Arial" charset="0"/>
                <a:ea typeface="+mn-ea"/>
                <a:cs typeface="+mn-cs"/>
              </a:defRPr>
            </a:lvl1pPr>
          </a:lstStyle>
          <a:p>
            <a:pPr>
              <a:defRPr/>
            </a:pPr>
            <a:endParaRPr lang="en-US" dirty="0"/>
          </a:p>
        </p:txBody>
      </p:sp>
      <p:sp>
        <p:nvSpPr>
          <p:cNvPr id="81925" name="Rectangle 5"/>
          <p:cNvSpPr>
            <a:spLocks noGrp="1" noChangeArrowheads="1"/>
          </p:cNvSpPr>
          <p:nvPr>
            <p:ph type="sldNum" sz="quarter" idx="3"/>
          </p:nvPr>
        </p:nvSpPr>
        <p:spPr bwMode="auto">
          <a:xfrm>
            <a:off x="3970339" y="8829675"/>
            <a:ext cx="3038475" cy="465138"/>
          </a:xfrm>
          <a:prstGeom prst="rect">
            <a:avLst/>
          </a:prstGeom>
          <a:noFill/>
          <a:ln w="9525">
            <a:noFill/>
            <a:miter lim="800000"/>
            <a:headEnd/>
            <a:tailEnd/>
          </a:ln>
          <a:effectLst/>
        </p:spPr>
        <p:txBody>
          <a:bodyPr vert="horz" wrap="square" lIns="91897" tIns="45949" rIns="91897" bIns="45949" numCol="1" anchor="b" anchorCtr="0" compatLnSpc="1">
            <a:prstTxWarp prst="textNoShape">
              <a:avLst/>
            </a:prstTxWarp>
          </a:bodyPr>
          <a:lstStyle>
            <a:lvl1pPr algn="r" defTabSz="919029">
              <a:defRPr sz="1200">
                <a:latin typeface="Arial" charset="0"/>
                <a:ea typeface="+mn-ea"/>
                <a:cs typeface="+mn-cs"/>
              </a:defRPr>
            </a:lvl1pPr>
          </a:lstStyle>
          <a:p>
            <a:pPr>
              <a:defRPr/>
            </a:pPr>
            <a:fld id="{39313D9F-DA49-4AD3-8B34-EDA51CB5E2FB}" type="slidenum">
              <a:rPr lang="en-US"/>
              <a:pPr>
                <a:defRPr/>
              </a:pPr>
              <a:t>‹#›</a:t>
            </a:fld>
            <a:endParaRPr lang="en-US" dirty="0"/>
          </a:p>
        </p:txBody>
      </p:sp>
    </p:spTree>
    <p:extLst>
      <p:ext uri="{BB962C8B-B14F-4D97-AF65-F5344CB8AC3E}">
        <p14:creationId xmlns:p14="http://schemas.microsoft.com/office/powerpoint/2010/main" val="36030254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bwMode="auto">
          <a:xfrm>
            <a:off x="2" y="0"/>
            <a:ext cx="3038475" cy="465138"/>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lvl1pPr algn="l" defTabSz="919029">
              <a:defRPr sz="1200">
                <a:latin typeface="Arial" charset="0"/>
                <a:ea typeface="+mn-ea"/>
                <a:cs typeface="+mn-cs"/>
              </a:defRPr>
            </a:lvl1pPr>
          </a:lstStyle>
          <a:p>
            <a:pPr>
              <a:defRPr/>
            </a:pPr>
            <a:endParaRPr lang="en-US" dirty="0"/>
          </a:p>
        </p:txBody>
      </p:sp>
      <p:sp>
        <p:nvSpPr>
          <p:cNvPr id="87043" name="Rectangle 3"/>
          <p:cNvSpPr>
            <a:spLocks noGrp="1" noChangeArrowheads="1"/>
          </p:cNvSpPr>
          <p:nvPr>
            <p:ph type="dt" idx="1"/>
          </p:nvPr>
        </p:nvSpPr>
        <p:spPr bwMode="auto">
          <a:xfrm>
            <a:off x="3970339" y="0"/>
            <a:ext cx="3038475" cy="465138"/>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lvl1pPr algn="r" defTabSz="919029">
              <a:defRPr sz="1200">
                <a:latin typeface="Arial" charset="0"/>
                <a:ea typeface="+mn-ea"/>
                <a:cs typeface="+mn-cs"/>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87045" name="Rectangle 5"/>
          <p:cNvSpPr>
            <a:spLocks noGrp="1" noChangeArrowheads="1"/>
          </p:cNvSpPr>
          <p:nvPr>
            <p:ph type="body" sz="quarter" idx="3"/>
          </p:nvPr>
        </p:nvSpPr>
        <p:spPr bwMode="auto">
          <a:xfrm>
            <a:off x="701677" y="4416428"/>
            <a:ext cx="5608637" cy="4183063"/>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7046" name="Rectangle 6"/>
          <p:cNvSpPr>
            <a:spLocks noGrp="1" noChangeArrowheads="1"/>
          </p:cNvSpPr>
          <p:nvPr>
            <p:ph type="ftr" sz="quarter" idx="4"/>
          </p:nvPr>
        </p:nvSpPr>
        <p:spPr bwMode="auto">
          <a:xfrm>
            <a:off x="2" y="8829675"/>
            <a:ext cx="3038475" cy="465138"/>
          </a:xfrm>
          <a:prstGeom prst="rect">
            <a:avLst/>
          </a:prstGeom>
          <a:noFill/>
          <a:ln w="9525">
            <a:noFill/>
            <a:miter lim="800000"/>
            <a:headEnd/>
            <a:tailEnd/>
          </a:ln>
          <a:effectLst/>
        </p:spPr>
        <p:txBody>
          <a:bodyPr vert="horz" wrap="square" lIns="91897" tIns="45949" rIns="91897" bIns="45949" numCol="1" anchor="b" anchorCtr="0" compatLnSpc="1">
            <a:prstTxWarp prst="textNoShape">
              <a:avLst/>
            </a:prstTxWarp>
          </a:bodyPr>
          <a:lstStyle>
            <a:lvl1pPr algn="l" defTabSz="919029">
              <a:defRPr sz="1200">
                <a:latin typeface="Arial" charset="0"/>
                <a:ea typeface="+mn-ea"/>
                <a:cs typeface="+mn-cs"/>
              </a:defRPr>
            </a:lvl1pPr>
          </a:lstStyle>
          <a:p>
            <a:pPr>
              <a:defRPr/>
            </a:pPr>
            <a:endParaRPr lang="en-US" dirty="0"/>
          </a:p>
        </p:txBody>
      </p:sp>
      <p:sp>
        <p:nvSpPr>
          <p:cNvPr id="87047" name="Rectangle 7"/>
          <p:cNvSpPr>
            <a:spLocks noGrp="1" noChangeArrowheads="1"/>
          </p:cNvSpPr>
          <p:nvPr>
            <p:ph type="sldNum" sz="quarter" idx="5"/>
          </p:nvPr>
        </p:nvSpPr>
        <p:spPr bwMode="auto">
          <a:xfrm>
            <a:off x="3970339" y="8829675"/>
            <a:ext cx="3038475" cy="465138"/>
          </a:xfrm>
          <a:prstGeom prst="rect">
            <a:avLst/>
          </a:prstGeom>
          <a:noFill/>
          <a:ln w="9525">
            <a:noFill/>
            <a:miter lim="800000"/>
            <a:headEnd/>
            <a:tailEnd/>
          </a:ln>
          <a:effectLst/>
        </p:spPr>
        <p:txBody>
          <a:bodyPr vert="horz" wrap="square" lIns="91897" tIns="45949" rIns="91897" bIns="45949" numCol="1" anchor="b" anchorCtr="0" compatLnSpc="1">
            <a:prstTxWarp prst="textNoShape">
              <a:avLst/>
            </a:prstTxWarp>
          </a:bodyPr>
          <a:lstStyle>
            <a:lvl1pPr algn="r" defTabSz="919029">
              <a:defRPr sz="1200">
                <a:latin typeface="Arial" charset="0"/>
                <a:ea typeface="+mn-ea"/>
                <a:cs typeface="+mn-cs"/>
              </a:defRPr>
            </a:lvl1pPr>
          </a:lstStyle>
          <a:p>
            <a:pPr>
              <a:defRPr/>
            </a:pPr>
            <a:fld id="{4E19FC8C-A737-4421-B42C-9DC5D720C03F}" type="slidenum">
              <a:rPr lang="en-US"/>
              <a:pPr>
                <a:defRPr/>
              </a:pPr>
              <a:t>‹#›</a:t>
            </a:fld>
            <a:endParaRPr lang="en-US" dirty="0"/>
          </a:p>
        </p:txBody>
      </p:sp>
    </p:spTree>
    <p:extLst>
      <p:ext uri="{BB962C8B-B14F-4D97-AF65-F5344CB8AC3E}">
        <p14:creationId xmlns:p14="http://schemas.microsoft.com/office/powerpoint/2010/main" val="487929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60" charset="-128"/>
        <a:cs typeface="ＭＳ Ｐゴシック" pitchFamily="-60"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60"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60"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60"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6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pPr defTabSz="917575"/>
            <a:fld id="{FE7834DD-5152-4FD0-B8A5-4E45EBD2FE10}" type="slidenum">
              <a:rPr lang="en-US">
                <a:latin typeface="Arial" pitchFamily="-60" charset="-52"/>
                <a:ea typeface="ＭＳ Ｐゴシック" pitchFamily="-60" charset="-128"/>
                <a:cs typeface="ＭＳ Ｐゴシック" pitchFamily="-60" charset="-128"/>
              </a:rPr>
              <a:pPr defTabSz="917575"/>
              <a:t>1</a:t>
            </a:fld>
            <a:endParaRPr lang="en-US" dirty="0">
              <a:latin typeface="Arial" pitchFamily="-60" charset="-52"/>
              <a:ea typeface="ＭＳ Ｐゴシック" pitchFamily="-60" charset="-128"/>
              <a:cs typeface="ＭＳ Ｐゴシック" pitchFamily="-60" charset="-128"/>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fr-CA" dirty="0" smtClean="0">
              <a:latin typeface="Arial" pitchFamily="-60" charset="-5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10</a:t>
            </a:fld>
            <a:endParaRPr lang="en-US" dirty="0"/>
          </a:p>
        </p:txBody>
      </p:sp>
    </p:spTree>
    <p:extLst>
      <p:ext uri="{BB962C8B-B14F-4D97-AF65-F5344CB8AC3E}">
        <p14:creationId xmlns:p14="http://schemas.microsoft.com/office/powerpoint/2010/main" val="7836334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200" kern="1200" baseline="0" dirty="0" smtClean="0">
                <a:solidFill>
                  <a:schemeClr val="tx1"/>
                </a:solidFill>
                <a:effectLst/>
                <a:latin typeface="Arial" charset="0"/>
                <a:ea typeface="ＭＳ Ｐゴシック" pitchFamily="-60" charset="-128"/>
                <a:cs typeface="ＭＳ Ｐゴシック" pitchFamily="-60" charset="-128"/>
              </a:rPr>
              <a:t>  </a:t>
            </a:r>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None/>
              <a:defRPr/>
            </a:pPr>
            <a:endParaRPr lang="en-US" b="1"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24</a:t>
            </a:fld>
            <a:endParaRPr lang="en-US" dirty="0"/>
          </a:p>
        </p:txBody>
      </p:sp>
    </p:spTree>
    <p:extLst>
      <p:ext uri="{BB962C8B-B14F-4D97-AF65-F5344CB8AC3E}">
        <p14:creationId xmlns:p14="http://schemas.microsoft.com/office/powerpoint/2010/main" val="7836334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25</a:t>
            </a:fld>
            <a:endParaRPr lang="en-US" dirty="0"/>
          </a:p>
        </p:txBody>
      </p:sp>
    </p:spTree>
    <p:extLst>
      <p:ext uri="{BB962C8B-B14F-4D97-AF65-F5344CB8AC3E}">
        <p14:creationId xmlns:p14="http://schemas.microsoft.com/office/powerpoint/2010/main" val="10502608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b="1"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solidFill>
                <a:srgbClr val="00206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3</a:t>
            </a:fld>
            <a:endParaRPr lang="en-US" dirty="0"/>
          </a:p>
        </p:txBody>
      </p:sp>
    </p:spTree>
    <p:extLst>
      <p:ext uri="{BB962C8B-B14F-4D97-AF65-F5344CB8AC3E}">
        <p14:creationId xmlns:p14="http://schemas.microsoft.com/office/powerpoint/2010/main" val="16259855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33</a:t>
            </a:fld>
            <a:endParaRPr lang="en-US" dirty="0"/>
          </a:p>
        </p:txBody>
      </p:sp>
    </p:spTree>
    <p:extLst>
      <p:ext uri="{BB962C8B-B14F-4D97-AF65-F5344CB8AC3E}">
        <p14:creationId xmlns:p14="http://schemas.microsoft.com/office/powerpoint/2010/main" val="190142111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34</a:t>
            </a:fld>
            <a:endParaRPr lang="en-US" dirty="0"/>
          </a:p>
        </p:txBody>
      </p:sp>
    </p:spTree>
    <p:extLst>
      <p:ext uri="{BB962C8B-B14F-4D97-AF65-F5344CB8AC3E}">
        <p14:creationId xmlns:p14="http://schemas.microsoft.com/office/powerpoint/2010/main" val="3392208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b="0"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aseline="0" dirty="0" smtClean="0"/>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8</a:t>
            </a:fld>
            <a:endParaRPr lang="en-US" dirty="0"/>
          </a:p>
        </p:txBody>
      </p:sp>
    </p:spTree>
    <p:extLst>
      <p:ext uri="{BB962C8B-B14F-4D97-AF65-F5344CB8AC3E}">
        <p14:creationId xmlns:p14="http://schemas.microsoft.com/office/powerpoint/2010/main" val="332415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9</a:t>
            </a:fld>
            <a:endParaRPr lang="en-US" dirty="0"/>
          </a:p>
        </p:txBody>
      </p:sp>
    </p:spTree>
    <p:extLst>
      <p:ext uri="{BB962C8B-B14F-4D97-AF65-F5344CB8AC3E}">
        <p14:creationId xmlns:p14="http://schemas.microsoft.com/office/powerpoint/2010/main" val="3324157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29" descr="background1e"/>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169993" name="Rectangle 9"/>
          <p:cNvSpPr>
            <a:spLocks noGrp="1" noChangeArrowheads="1"/>
          </p:cNvSpPr>
          <p:nvPr>
            <p:ph type="subTitle" idx="1"/>
          </p:nvPr>
        </p:nvSpPr>
        <p:spPr>
          <a:xfrm>
            <a:off x="1981200" y="2927350"/>
            <a:ext cx="6934200" cy="2330450"/>
          </a:xfrm>
        </p:spPr>
        <p:txBody>
          <a:bodyPr anchor="b"/>
          <a:lstStyle>
            <a:lvl1pPr marL="0" indent="0">
              <a:buFont typeface="Wingdings" pitchFamily="2" charset="2"/>
              <a:buNone/>
              <a:defRPr sz="1600" b="0">
                <a:solidFill>
                  <a:srgbClr val="9D8F30"/>
                </a:solidFill>
              </a:defRPr>
            </a:lvl1pPr>
          </a:lstStyle>
          <a:p>
            <a:r>
              <a:rPr lang="en-US"/>
              <a:t>Click to edit Master subtitle style</a:t>
            </a:r>
          </a:p>
        </p:txBody>
      </p:sp>
      <p:sp>
        <p:nvSpPr>
          <p:cNvPr id="169994" name="AutoShape 10"/>
          <p:cNvSpPr>
            <a:spLocks noGrp="1" noChangeArrowheads="1"/>
          </p:cNvSpPr>
          <p:nvPr>
            <p:ph type="ctrTitle" sz="quarter"/>
          </p:nvPr>
        </p:nvSpPr>
        <p:spPr>
          <a:xfrm>
            <a:off x="1981200" y="1143000"/>
            <a:ext cx="6934200" cy="1752600"/>
          </a:xfrm>
        </p:spPr>
        <p:txBody>
          <a:bodyPr/>
          <a:lstStyle>
            <a:lvl1pPr>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3"/>
          <p:cNvSpPr>
            <a:spLocks noGrp="1"/>
          </p:cNvSpPr>
          <p:nvPr>
            <p:ph type="sldNum" sz="quarter" idx="10"/>
          </p:nvPr>
        </p:nvSpPr>
        <p:spPr/>
        <p:txBody>
          <a:bodyPr/>
          <a:lstStyle>
            <a:lvl1pPr>
              <a:defRPr/>
            </a:lvl1pPr>
          </a:lstStyle>
          <a:p>
            <a:pPr>
              <a:defRPr/>
            </a:pPr>
            <a:fld id="{022877A7-B958-4C4D-83C1-93A8E39D9253}" type="slidenum">
              <a:rPr lang="en-US"/>
              <a:pPr>
                <a:defRPr/>
              </a:pPr>
              <a:t>‹#›</a:t>
            </a:fld>
            <a:endParaRPr lang="en-US" dirty="0">
              <a:solidFill>
                <a:schemeClr val="tx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3250" y="1143000"/>
            <a:ext cx="1962150" cy="55626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1066800" y="1143000"/>
            <a:ext cx="573405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3"/>
          <p:cNvSpPr>
            <a:spLocks noGrp="1"/>
          </p:cNvSpPr>
          <p:nvPr>
            <p:ph type="sldNum" sz="quarter" idx="10"/>
          </p:nvPr>
        </p:nvSpPr>
        <p:spPr/>
        <p:txBody>
          <a:bodyPr/>
          <a:lstStyle>
            <a:lvl1pPr>
              <a:defRPr/>
            </a:lvl1pPr>
          </a:lstStyle>
          <a:p>
            <a:pPr>
              <a:defRPr/>
            </a:pPr>
            <a:fld id="{9038A59E-F08B-48BF-9F61-0B2F3A947A4D}" type="slidenum">
              <a:rPr lang="en-US"/>
              <a:pPr>
                <a:defRPr/>
              </a:pPr>
              <a:t>‹#›</a:t>
            </a:fld>
            <a:endParaRPr lang="en-US" dirty="0">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4" name="Picture 1030" descr="background2"/>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Slide Number Placeholder 3"/>
          <p:cNvSpPr>
            <a:spLocks noGrp="1"/>
          </p:cNvSpPr>
          <p:nvPr>
            <p:ph type="sldNum" sz="quarter" idx="10"/>
          </p:nvPr>
        </p:nvSpPr>
        <p:spPr>
          <a:xfrm>
            <a:off x="152400" y="5867400"/>
            <a:ext cx="609600" cy="476250"/>
          </a:xfrm>
        </p:spPr>
        <p:txBody>
          <a:bodyPr/>
          <a:lstStyle>
            <a:lvl1pPr>
              <a:defRPr/>
            </a:lvl1pPr>
          </a:lstStyle>
          <a:p>
            <a:pPr>
              <a:defRPr/>
            </a:pPr>
            <a:fld id="{80FB8CDC-37CD-45BA-9FD3-818302BE5254}" type="slidenum">
              <a:rPr lang="en-US"/>
              <a:pPr>
                <a:defRPr/>
              </a:pPr>
              <a:t>‹#›</a:t>
            </a:fld>
            <a:endParaRPr lang="en-US" dirty="0">
              <a:solidFill>
                <a:schemeClr val="tx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9925F30D-7342-4A5D-9E31-DCAA6284EEB3}" type="slidenum">
              <a:rPr lang="en-US"/>
              <a:pPr>
                <a:def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1066800" y="25908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5067300" y="25908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Slide Number Placeholder 4"/>
          <p:cNvSpPr>
            <a:spLocks noGrp="1"/>
          </p:cNvSpPr>
          <p:nvPr>
            <p:ph type="sldNum" sz="quarter" idx="10"/>
          </p:nvPr>
        </p:nvSpPr>
        <p:spPr/>
        <p:txBody>
          <a:bodyPr/>
          <a:lstStyle>
            <a:lvl1pPr>
              <a:defRPr/>
            </a:lvl1pPr>
          </a:lstStyle>
          <a:p>
            <a:pPr>
              <a:defRPr/>
            </a:pPr>
            <a:fld id="{69289755-66BB-4685-9A88-426442AE3E13}" type="slidenum">
              <a:rPr lang="en-US"/>
              <a:pPr>
                <a:def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Slide Number Placeholder 6"/>
          <p:cNvSpPr>
            <a:spLocks noGrp="1"/>
          </p:cNvSpPr>
          <p:nvPr>
            <p:ph type="sldNum" sz="quarter" idx="10"/>
          </p:nvPr>
        </p:nvSpPr>
        <p:spPr/>
        <p:txBody>
          <a:bodyPr/>
          <a:lstStyle>
            <a:lvl1pPr>
              <a:defRPr/>
            </a:lvl1pPr>
          </a:lstStyle>
          <a:p>
            <a:pPr>
              <a:defRPr/>
            </a:pPr>
            <a:fld id="{2E2E7F3D-676B-4BA1-8428-0124B770AD81}" type="slidenum">
              <a:rPr lang="en-US"/>
              <a:pPr>
                <a:def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Slide Number Placeholder 2"/>
          <p:cNvSpPr>
            <a:spLocks noGrp="1"/>
          </p:cNvSpPr>
          <p:nvPr>
            <p:ph type="sldNum" sz="quarter" idx="10"/>
          </p:nvPr>
        </p:nvSpPr>
        <p:spPr/>
        <p:txBody>
          <a:bodyPr/>
          <a:lstStyle>
            <a:lvl1pPr>
              <a:defRPr/>
            </a:lvl1pPr>
          </a:lstStyle>
          <a:p>
            <a:pPr>
              <a:defRPr/>
            </a:pPr>
            <a:fld id="{E5881AD7-F0E0-47F0-9D44-D62ADDBED533}" type="slidenum">
              <a:rPr lang="en-US"/>
              <a:pPr>
                <a:def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7C3B8AE3-E20F-4972-9621-F2A9EC19E4F1}" type="slidenum">
              <a:rPr lang="en-US"/>
              <a:pPr>
                <a:def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0EEC8C29-BDE3-4868-99BE-771370427ECF}" type="slidenum">
              <a:rPr lang="en-US"/>
              <a:pPr>
                <a:def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97BD122A-7BCE-4083-9BE3-CD13E3FA2874}" type="slidenum">
              <a:rPr lang="en-US"/>
              <a:pPr>
                <a:def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3" descr="content-page"/>
          <p:cNvPicPr>
            <a:picLocks noChangeAspect="1" noChangeArrowheads="1"/>
          </p:cNvPicPr>
          <p:nvPr/>
        </p:nvPicPr>
        <p:blipFill>
          <a:blip r:embed="rId13" cstate="print"/>
          <a:srcRect/>
          <a:stretch>
            <a:fillRect/>
          </a:stretch>
        </p:blipFill>
        <p:spPr bwMode="auto">
          <a:xfrm>
            <a:off x="0" y="-3175"/>
            <a:ext cx="9145588" cy="6865938"/>
          </a:xfrm>
          <a:prstGeom prst="rect">
            <a:avLst/>
          </a:prstGeom>
          <a:noFill/>
          <a:ln w="9525">
            <a:noFill/>
            <a:miter lim="800000"/>
            <a:headEnd/>
            <a:tailEnd/>
          </a:ln>
        </p:spPr>
      </p:pic>
      <p:sp>
        <p:nvSpPr>
          <p:cNvPr id="1027" name="AutoShape 10"/>
          <p:cNvSpPr>
            <a:spLocks noGrp="1" noChangeArrowheads="1"/>
          </p:cNvSpPr>
          <p:nvPr>
            <p:ph type="title"/>
          </p:nvPr>
        </p:nvSpPr>
        <p:spPr bwMode="auto">
          <a:xfrm>
            <a:off x="1066800" y="1143000"/>
            <a:ext cx="7848600" cy="1066800"/>
          </a:xfrm>
          <a:prstGeom prst="roundRect">
            <a:avLst>
              <a:gd name="adj" fmla="val 0"/>
            </a:avLst>
          </a:prstGeom>
          <a:noFill/>
          <a:ln w="9525">
            <a:noFill/>
            <a:round/>
            <a:headEnd/>
            <a:tailEnd/>
          </a:ln>
        </p:spPr>
        <p:txBody>
          <a:bodyPr vert="horz" wrap="square" lIns="0" tIns="0" rIns="0" bIns="0" numCol="1" anchor="t" anchorCtr="0" compatLnSpc="1">
            <a:prstTxWarp prst="textNoShape">
              <a:avLst/>
            </a:prstTxWarp>
          </a:bodyPr>
          <a:lstStyle/>
          <a:p>
            <a:pPr lvl="0"/>
            <a:r>
              <a:rPr lang="en-US"/>
              <a:t>Click to edit Master title style</a:t>
            </a:r>
          </a:p>
        </p:txBody>
      </p:sp>
      <p:sp>
        <p:nvSpPr>
          <p:cNvPr id="1028" name="Rectangle 11"/>
          <p:cNvSpPr>
            <a:spLocks noGrp="1" noChangeArrowheads="1"/>
          </p:cNvSpPr>
          <p:nvPr>
            <p:ph type="body" idx="1"/>
          </p:nvPr>
        </p:nvSpPr>
        <p:spPr bwMode="auto">
          <a:xfrm>
            <a:off x="1066800" y="2590800"/>
            <a:ext cx="7848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8981" name="Rectangle 21"/>
          <p:cNvSpPr>
            <a:spLocks noGrp="1" noChangeArrowheads="1"/>
          </p:cNvSpPr>
          <p:nvPr>
            <p:ph type="sldNum" sz="quarter" idx="4"/>
          </p:nvPr>
        </p:nvSpPr>
        <p:spPr bwMode="auto">
          <a:xfrm>
            <a:off x="152400" y="6245225"/>
            <a:ext cx="609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chemeClr val="bg1"/>
                </a:solidFill>
                <a:latin typeface="Arial" charset="0"/>
                <a:ea typeface="+mn-ea"/>
                <a:cs typeface="+mn-cs"/>
              </a:defRPr>
            </a:lvl1pPr>
          </a:lstStyle>
          <a:p>
            <a:pPr>
              <a:defRPr/>
            </a:pPr>
            <a:fld id="{A6DF4415-3045-419F-B050-EC2F4DE45A4A}" type="slidenum">
              <a:rPr lang="en-US"/>
              <a:pPr>
                <a:defRPr/>
              </a:pPr>
              <a:t>‹#›</a:t>
            </a:fld>
            <a:endParaRPr lang="en-US" dirty="0"/>
          </a:p>
        </p:txBody>
      </p:sp>
      <p:sp>
        <p:nvSpPr>
          <p:cNvPr id="168984" name="Line 24"/>
          <p:cNvSpPr>
            <a:spLocks noChangeShapeType="1"/>
          </p:cNvSpPr>
          <p:nvPr/>
        </p:nvSpPr>
        <p:spPr bwMode="auto">
          <a:xfrm>
            <a:off x="914400" y="2438400"/>
            <a:ext cx="8229600" cy="0"/>
          </a:xfrm>
          <a:prstGeom prst="line">
            <a:avLst/>
          </a:prstGeom>
          <a:noFill/>
          <a:ln w="22225" cap="sq">
            <a:solidFill>
              <a:srgbClr val="20558A"/>
            </a:solidFill>
            <a:round/>
            <a:headEnd type="none" w="sm" len="sm"/>
            <a:tailEnd type="none" w="sm" len="sm"/>
          </a:ln>
          <a:effectLst/>
        </p:spPr>
        <p:txBody>
          <a:bodyPr wrap="none" anchor="ctr"/>
          <a:lstStyle/>
          <a:p>
            <a:pPr algn="ctr">
              <a:defRPr/>
            </a:pPr>
            <a:endParaRPr lang="en-CA" dirty="0">
              <a:latin typeface="Arial" charset="0"/>
              <a:ea typeface="+mn-ea"/>
              <a:cs typeface="+mn-cs"/>
            </a:endParaRPr>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hdr="0" ftr="0" dt="0"/>
  <p:txStyles>
    <p:titleStyle>
      <a:lvl1pPr algn="l" rtl="0" eaLnBrk="0" fontAlgn="base" hangingPunct="0">
        <a:lnSpc>
          <a:spcPct val="90000"/>
        </a:lnSpc>
        <a:spcBef>
          <a:spcPct val="0"/>
        </a:spcBef>
        <a:spcAft>
          <a:spcPct val="0"/>
        </a:spcAft>
        <a:defRPr sz="4000" b="1">
          <a:solidFill>
            <a:srgbClr val="20558A"/>
          </a:solidFill>
          <a:latin typeface="+mj-lt"/>
          <a:ea typeface="ＭＳ Ｐゴシック" pitchFamily="-60" charset="-128"/>
          <a:cs typeface="ＭＳ Ｐゴシック" pitchFamily="-60" charset="-128"/>
        </a:defRPr>
      </a:lvl1pPr>
      <a:lvl2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2pPr>
      <a:lvl3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3pPr>
      <a:lvl4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4pPr>
      <a:lvl5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5pPr>
      <a:lvl6pPr marL="457200" algn="l" rtl="0" fontAlgn="base">
        <a:lnSpc>
          <a:spcPct val="90000"/>
        </a:lnSpc>
        <a:spcBef>
          <a:spcPct val="0"/>
        </a:spcBef>
        <a:spcAft>
          <a:spcPct val="0"/>
        </a:spcAft>
        <a:defRPr sz="4000" b="1">
          <a:solidFill>
            <a:srgbClr val="20558A"/>
          </a:solidFill>
          <a:latin typeface="Arial Narrow" pitchFamily="34" charset="0"/>
        </a:defRPr>
      </a:lvl6pPr>
      <a:lvl7pPr marL="914400" algn="l" rtl="0" fontAlgn="base">
        <a:lnSpc>
          <a:spcPct val="90000"/>
        </a:lnSpc>
        <a:spcBef>
          <a:spcPct val="0"/>
        </a:spcBef>
        <a:spcAft>
          <a:spcPct val="0"/>
        </a:spcAft>
        <a:defRPr sz="4000" b="1">
          <a:solidFill>
            <a:srgbClr val="20558A"/>
          </a:solidFill>
          <a:latin typeface="Arial Narrow" pitchFamily="34" charset="0"/>
        </a:defRPr>
      </a:lvl7pPr>
      <a:lvl8pPr marL="1371600" algn="l" rtl="0" fontAlgn="base">
        <a:lnSpc>
          <a:spcPct val="90000"/>
        </a:lnSpc>
        <a:spcBef>
          <a:spcPct val="0"/>
        </a:spcBef>
        <a:spcAft>
          <a:spcPct val="0"/>
        </a:spcAft>
        <a:defRPr sz="4000" b="1">
          <a:solidFill>
            <a:srgbClr val="20558A"/>
          </a:solidFill>
          <a:latin typeface="Arial Narrow" pitchFamily="34" charset="0"/>
        </a:defRPr>
      </a:lvl8pPr>
      <a:lvl9pPr marL="1828800" algn="l" rtl="0" fontAlgn="base">
        <a:lnSpc>
          <a:spcPct val="90000"/>
        </a:lnSpc>
        <a:spcBef>
          <a:spcPct val="0"/>
        </a:spcBef>
        <a:spcAft>
          <a:spcPct val="0"/>
        </a:spcAft>
        <a:defRPr sz="4000" b="1">
          <a:solidFill>
            <a:srgbClr val="20558A"/>
          </a:solidFill>
          <a:latin typeface="Arial Narrow" pitchFamily="34" charset="0"/>
        </a:defRPr>
      </a:lvl9pPr>
    </p:titleStyle>
    <p:body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emf"/><Relationship Id="rId5" Type="http://schemas.openxmlformats.org/officeDocument/2006/relationships/package" Target="../embeddings/Microsoft_Word_Document1.docx"/><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emf"/><Relationship Id="rId5" Type="http://schemas.openxmlformats.org/officeDocument/2006/relationships/package" Target="../embeddings/Microsoft_Word_Document2.docx"/><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8.emf"/><Relationship Id="rId5" Type="http://schemas.openxmlformats.org/officeDocument/2006/relationships/package" Target="../embeddings/Microsoft_Excel_Worksheet3.xlsx"/><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subTitle" idx="1"/>
          </p:nvPr>
        </p:nvSpPr>
        <p:spPr>
          <a:xfrm>
            <a:off x="1475656" y="2819400"/>
            <a:ext cx="7363544" cy="2438400"/>
          </a:xfrm>
        </p:spPr>
        <p:txBody>
          <a:bodyPr lIns="0" tIns="0" rIns="0" bIns="0"/>
          <a:lstStyle/>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r>
              <a:rPr lang="fr-CA" sz="2400" b="1" dirty="0" smtClean="0"/>
              <a:t>Méthodologie de la majoration régulière – une mise à jour</a:t>
            </a:r>
          </a:p>
          <a:p>
            <a:pPr eaLnBrk="1" hangingPunct="1">
              <a:buFont typeface="Wingdings" pitchFamily="-60" charset="2"/>
              <a:buNone/>
            </a:pPr>
            <a:endParaRPr lang="fr-CA" sz="2400" dirty="0" smtClean="0"/>
          </a:p>
          <a:p>
            <a:pPr eaLnBrk="1" hangingPunct="1">
              <a:buFont typeface="Wingdings" pitchFamily="-60" charset="2"/>
              <a:buNone/>
            </a:pPr>
            <a:r>
              <a:rPr lang="fr-CA" sz="2000" dirty="0" smtClean="0"/>
              <a:t>					Ottawa, le 16 mai 2013</a:t>
            </a:r>
          </a:p>
        </p:txBody>
      </p:sp>
      <p:sp>
        <p:nvSpPr>
          <p:cNvPr id="15362" name="AutoShape 2"/>
          <p:cNvSpPr>
            <a:spLocks noGrp="1" noChangeArrowheads="1"/>
          </p:cNvSpPr>
          <p:nvPr>
            <p:ph type="ctrTitle" sz="quarter"/>
          </p:nvPr>
        </p:nvSpPr>
        <p:spPr>
          <a:xfrm>
            <a:off x="1475656" y="2225675"/>
            <a:ext cx="7247657" cy="1660525"/>
          </a:xfrm>
        </p:spPr>
        <p:txBody>
          <a:bodyPr anchor="ctr"/>
          <a:lstStyle/>
          <a:p>
            <a:pPr eaLnBrk="1" hangingPunct="1"/>
            <a:r>
              <a:rPr lang="fr-CA" sz="3600" i="1" dirty="0" smtClean="0">
                <a:solidFill>
                  <a:schemeClr val="tx1"/>
                </a:solidFill>
              </a:rPr>
              <a:t>Conseil d’examen du prix des médicaments brevetés</a:t>
            </a:r>
            <a:br>
              <a:rPr lang="fr-CA" sz="3600" i="1" dirty="0" smtClean="0">
                <a:solidFill>
                  <a:schemeClr val="tx1"/>
                </a:solidFill>
              </a:rPr>
            </a:br>
            <a:r>
              <a:rPr lang="fr-CA" sz="2800" i="1" dirty="0" smtClean="0">
                <a:solidFill>
                  <a:schemeClr val="tx1"/>
                </a:solidFill>
              </a:rPr>
              <a:t>Direction de la réglementation et de la liaison auprès des brevetés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10</a:t>
            </a:fld>
            <a:endParaRPr lang="en-US" dirty="0">
              <a:solidFill>
                <a:schemeClr val="tx1"/>
              </a:solidFill>
            </a:endParaRPr>
          </a:p>
        </p:txBody>
      </p:sp>
      <p:sp>
        <p:nvSpPr>
          <p:cNvPr id="5" name="Content Placeholder 2"/>
          <p:cNvSpPr>
            <a:spLocks noGrp="1"/>
          </p:cNvSpPr>
          <p:nvPr>
            <p:ph idx="1"/>
          </p:nvPr>
        </p:nvSpPr>
        <p:spPr>
          <a:xfrm>
            <a:off x="1259632" y="1772816"/>
            <a:ext cx="7416824" cy="2448272"/>
          </a:xfrm>
        </p:spPr>
        <p:txBody>
          <a:bodyPr/>
          <a:lstStyle/>
          <a:p>
            <a:pPr marL="0" indent="0" algn="ctr">
              <a:buNone/>
            </a:pPr>
            <a:endParaRPr lang="en-CA" sz="4000" dirty="0" smtClean="0"/>
          </a:p>
          <a:p>
            <a:pPr marL="0" indent="0" algn="ctr">
              <a:buNone/>
            </a:pPr>
            <a:r>
              <a:rPr lang="fr-CA" sz="4000" dirty="0" smtClean="0"/>
              <a:t>Se prévaloir de la méthodologie de la majoration régulière</a:t>
            </a:r>
          </a:p>
          <a:p>
            <a:pPr algn="ctr"/>
            <a:endParaRPr lang="en-CA" sz="4000" dirty="0"/>
          </a:p>
        </p:txBody>
      </p:sp>
    </p:spTree>
    <p:extLst>
      <p:ext uri="{BB962C8B-B14F-4D97-AF65-F5344CB8AC3E}">
        <p14:creationId xmlns:p14="http://schemas.microsoft.com/office/powerpoint/2010/main" val="29888523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Line 4"/>
          <p:cNvSpPr>
            <a:spLocks noChangeShapeType="1"/>
          </p:cNvSpPr>
          <p:nvPr/>
        </p:nvSpPr>
        <p:spPr bwMode="auto">
          <a:xfrm>
            <a:off x="1043608" y="1124744"/>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dirty="0"/>
          </a:p>
        </p:txBody>
      </p:sp>
      <p:sp>
        <p:nvSpPr>
          <p:cNvPr id="2355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151D245D-2042-4322-A27F-B17407AE36EB}" type="slidenum">
              <a:rPr lang="en-US" sz="1400" smtClean="0">
                <a:solidFill>
                  <a:schemeClr val="bg1"/>
                </a:solidFill>
              </a:rPr>
              <a:pPr eaLnBrk="1" hangingPunct="1"/>
              <a:t>11</a:t>
            </a:fld>
            <a:endParaRPr lang="en-US" sz="1400" dirty="0" smtClean="0"/>
          </a:p>
        </p:txBody>
      </p:sp>
      <p:graphicFrame>
        <p:nvGraphicFramePr>
          <p:cNvPr id="23557" name="Object 6"/>
          <p:cNvGraphicFramePr>
            <a:graphicFrameLocks noChangeAspect="1"/>
          </p:cNvGraphicFramePr>
          <p:nvPr>
            <p:extLst>
              <p:ext uri="{D42A27DB-BD31-4B8C-83A1-F6EECF244321}">
                <p14:modId xmlns:p14="http://schemas.microsoft.com/office/powerpoint/2010/main" val="854475273"/>
              </p:ext>
            </p:extLst>
          </p:nvPr>
        </p:nvGraphicFramePr>
        <p:xfrm>
          <a:off x="1114425" y="1485900"/>
          <a:ext cx="7467600" cy="3876675"/>
        </p:xfrm>
        <a:graphic>
          <a:graphicData uri="http://schemas.openxmlformats.org/presentationml/2006/ole">
            <mc:AlternateContent xmlns:mc="http://schemas.openxmlformats.org/markup-compatibility/2006">
              <mc:Choice xmlns:v="urn:schemas-microsoft-com:vml" Requires="v">
                <p:oleObj spid="_x0000_s1115" name="Document" r:id="rId5" imgW="6346738" imgH="3291750" progId="Word.Document.12">
                  <p:embed/>
                </p:oleObj>
              </mc:Choice>
              <mc:Fallback>
                <p:oleObj name="Document" r:id="rId5" imgW="6346738" imgH="3291750" progId="Word.Document.12">
                  <p:embed/>
                  <p:pic>
                    <p:nvPicPr>
                      <p:cNvPr id="0" name=""/>
                      <p:cNvPicPr>
                        <a:picLocks noChangeAspect="1" noChangeArrowheads="1"/>
                      </p:cNvPicPr>
                      <p:nvPr/>
                    </p:nvPicPr>
                    <p:blipFill>
                      <a:blip r:embed="rId6"/>
                      <a:srcRect/>
                      <a:stretch>
                        <a:fillRect/>
                      </a:stretch>
                    </p:blipFill>
                    <p:spPr bwMode="auto">
                      <a:xfrm>
                        <a:off x="1114425" y="1485900"/>
                        <a:ext cx="7467600" cy="3876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AutoShape 2"/>
          <p:cNvSpPr>
            <a:spLocks noGrp="1" noChangeArrowheads="1"/>
          </p:cNvSpPr>
          <p:nvPr>
            <p:ph type="title" idx="4294967295"/>
          </p:nvPr>
        </p:nvSpPr>
        <p:spPr>
          <a:xfrm>
            <a:off x="1143000" y="260648"/>
            <a:ext cx="7848600" cy="936104"/>
          </a:xfrm>
        </p:spPr>
        <p:txBody>
          <a:bodyPr anchor="ctr" anchorCtr="1"/>
          <a:lstStyle/>
          <a:p>
            <a:pPr algn="ctr" eaLnBrk="1" hangingPunct="1"/>
            <a:r>
              <a:rPr lang="fr-CA" dirty="0" smtClean="0"/>
              <a:t>Formulaires de demande</a:t>
            </a:r>
          </a:p>
        </p:txBody>
      </p:sp>
    </p:spTree>
    <p:extLst>
      <p:ext uri="{BB962C8B-B14F-4D97-AF65-F5344CB8AC3E}">
        <p14:creationId xmlns:p14="http://schemas.microsoft.com/office/powerpoint/2010/main" val="19153968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Line 4"/>
          <p:cNvSpPr>
            <a:spLocks noChangeShapeType="1"/>
          </p:cNvSpPr>
          <p:nvPr/>
        </p:nvSpPr>
        <p:spPr bwMode="auto">
          <a:xfrm>
            <a:off x="1043608" y="1196752"/>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dirty="0"/>
          </a:p>
        </p:txBody>
      </p:sp>
      <p:sp>
        <p:nvSpPr>
          <p:cNvPr id="24580"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03314ED2-E7CB-49EF-9143-F112178D9872}" type="slidenum">
              <a:rPr lang="en-US" sz="1400" smtClean="0">
                <a:solidFill>
                  <a:schemeClr val="bg1"/>
                </a:solidFill>
              </a:rPr>
              <a:pPr eaLnBrk="1" hangingPunct="1"/>
              <a:t>12</a:t>
            </a:fld>
            <a:endParaRPr lang="en-US" sz="1400" dirty="0" smtClean="0"/>
          </a:p>
        </p:txBody>
      </p:sp>
      <p:graphicFrame>
        <p:nvGraphicFramePr>
          <p:cNvPr id="24581" name="Object 3"/>
          <p:cNvGraphicFramePr>
            <a:graphicFrameLocks noChangeAspect="1"/>
          </p:cNvGraphicFramePr>
          <p:nvPr>
            <p:extLst>
              <p:ext uri="{D42A27DB-BD31-4B8C-83A1-F6EECF244321}">
                <p14:modId xmlns:p14="http://schemas.microsoft.com/office/powerpoint/2010/main" val="3837279157"/>
              </p:ext>
            </p:extLst>
          </p:nvPr>
        </p:nvGraphicFramePr>
        <p:xfrm>
          <a:off x="1400175" y="1485900"/>
          <a:ext cx="6648450" cy="4143375"/>
        </p:xfrm>
        <a:graphic>
          <a:graphicData uri="http://schemas.openxmlformats.org/presentationml/2006/ole">
            <mc:AlternateContent xmlns:mc="http://schemas.openxmlformats.org/markup-compatibility/2006">
              <mc:Choice xmlns:v="urn:schemas-microsoft-com:vml" Requires="v">
                <p:oleObj spid="_x0000_s2139" name="Document" r:id="rId5" imgW="5956042" imgH="3702769" progId="Word.Document.12">
                  <p:embed/>
                </p:oleObj>
              </mc:Choice>
              <mc:Fallback>
                <p:oleObj name="Document" r:id="rId5" imgW="5956042" imgH="3702769" progId="Word.Document.12">
                  <p:embed/>
                  <p:pic>
                    <p:nvPicPr>
                      <p:cNvPr id="0" name=""/>
                      <p:cNvPicPr>
                        <a:picLocks noChangeAspect="1" noChangeArrowheads="1"/>
                      </p:cNvPicPr>
                      <p:nvPr/>
                    </p:nvPicPr>
                    <p:blipFill>
                      <a:blip r:embed="rId6"/>
                      <a:srcRect/>
                      <a:stretch>
                        <a:fillRect/>
                      </a:stretch>
                    </p:blipFill>
                    <p:spPr bwMode="auto">
                      <a:xfrm>
                        <a:off x="1400175" y="1485900"/>
                        <a:ext cx="6648450" cy="414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AutoShape 2"/>
          <p:cNvSpPr>
            <a:spLocks noGrp="1" noChangeArrowheads="1"/>
          </p:cNvSpPr>
          <p:nvPr>
            <p:ph type="title" idx="4294967295"/>
          </p:nvPr>
        </p:nvSpPr>
        <p:spPr>
          <a:xfrm>
            <a:off x="1143000" y="260648"/>
            <a:ext cx="7848600" cy="936104"/>
          </a:xfrm>
        </p:spPr>
        <p:txBody>
          <a:bodyPr anchor="ctr" anchorCtr="1"/>
          <a:lstStyle/>
          <a:p>
            <a:pPr algn="ctr" eaLnBrk="1" hangingPunct="1"/>
            <a:r>
              <a:rPr lang="fr-CA" dirty="0" smtClean="0"/>
              <a:t>Formulaires de demande</a:t>
            </a:r>
          </a:p>
        </p:txBody>
      </p:sp>
    </p:spTree>
    <p:extLst>
      <p:ext uri="{BB962C8B-B14F-4D97-AF65-F5344CB8AC3E}">
        <p14:creationId xmlns:p14="http://schemas.microsoft.com/office/powerpoint/2010/main" val="16343536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4294967295"/>
          </p:nvPr>
        </p:nvSpPr>
        <p:spPr>
          <a:xfrm>
            <a:off x="1043608" y="1484784"/>
            <a:ext cx="7992888" cy="936104"/>
          </a:xfrm>
        </p:spPr>
        <p:txBody>
          <a:bodyPr/>
          <a:lstStyle/>
          <a:p>
            <a:pPr lvl="1" eaLnBrk="1" hangingPunct="1">
              <a:buFont typeface="Wingdings" pitchFamily="2" charset="2"/>
              <a:buChar char="§"/>
            </a:pPr>
            <a:r>
              <a:rPr lang="fr-CA" sz="2800" b="1" dirty="0" smtClean="0"/>
              <a:t>Partie A : comme il a été mentionné précédemment</a:t>
            </a:r>
          </a:p>
          <a:p>
            <a:pPr lvl="1" eaLnBrk="1" hangingPunct="1">
              <a:buFont typeface="Wingdings" pitchFamily="2" charset="2"/>
              <a:buChar char="§"/>
            </a:pPr>
            <a:r>
              <a:rPr lang="fr-CA" sz="2800" b="1" dirty="0" smtClean="0"/>
              <a:t>Partie B</a:t>
            </a:r>
          </a:p>
          <a:p>
            <a:pPr lvl="1" eaLnBrk="1" hangingPunct="1">
              <a:buFont typeface="Wingdings" pitchFamily="2" charset="2"/>
              <a:buNone/>
            </a:pPr>
            <a:endParaRPr lang="en-US" sz="2800" b="1" dirty="0" smtClean="0"/>
          </a:p>
        </p:txBody>
      </p:sp>
      <p:sp>
        <p:nvSpPr>
          <p:cNvPr id="25604" name="Line 4"/>
          <p:cNvSpPr>
            <a:spLocks noChangeShapeType="1"/>
          </p:cNvSpPr>
          <p:nvPr/>
        </p:nvSpPr>
        <p:spPr bwMode="auto">
          <a:xfrm>
            <a:off x="1043608" y="1196752"/>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dirty="0"/>
          </a:p>
        </p:txBody>
      </p:sp>
      <p:sp>
        <p:nvSpPr>
          <p:cNvPr id="25605"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DEDB240E-A16D-45F2-8B35-5B8BE48360FE}" type="slidenum">
              <a:rPr lang="en-US" sz="1400" smtClean="0">
                <a:solidFill>
                  <a:schemeClr val="bg1"/>
                </a:solidFill>
              </a:rPr>
              <a:pPr eaLnBrk="1" hangingPunct="1"/>
              <a:t>13</a:t>
            </a:fld>
            <a:endParaRPr lang="en-US" sz="1400" dirty="0" smtClean="0"/>
          </a:p>
        </p:txBody>
      </p:sp>
      <p:graphicFrame>
        <p:nvGraphicFramePr>
          <p:cNvPr id="25606" name="Object 6"/>
          <p:cNvGraphicFramePr>
            <a:graphicFrameLocks noChangeAspect="1"/>
          </p:cNvGraphicFramePr>
          <p:nvPr>
            <p:extLst>
              <p:ext uri="{D42A27DB-BD31-4B8C-83A1-F6EECF244321}">
                <p14:modId xmlns:p14="http://schemas.microsoft.com/office/powerpoint/2010/main" val="1271652190"/>
              </p:ext>
            </p:extLst>
          </p:nvPr>
        </p:nvGraphicFramePr>
        <p:xfrm>
          <a:off x="1106488" y="3068638"/>
          <a:ext cx="7845425" cy="1990725"/>
        </p:xfrm>
        <a:graphic>
          <a:graphicData uri="http://schemas.openxmlformats.org/presentationml/2006/ole">
            <mc:AlternateContent xmlns:mc="http://schemas.openxmlformats.org/markup-compatibility/2006">
              <mc:Choice xmlns:v="urn:schemas-microsoft-com:vml" Requires="v">
                <p:oleObj spid="_x0000_s3167" name="Worksheet" r:id="rId5" imgW="8020159" imgH="1990789" progId="Excel.Sheet.12">
                  <p:embed/>
                </p:oleObj>
              </mc:Choice>
              <mc:Fallback>
                <p:oleObj name="Worksheet" r:id="rId5" imgW="8020159" imgH="1990789" progId="Excel.Sheet.12">
                  <p:embed/>
                  <p:pic>
                    <p:nvPicPr>
                      <p:cNvPr id="0" name=""/>
                      <p:cNvPicPr>
                        <a:picLocks noChangeAspect="1" noChangeArrowheads="1"/>
                      </p:cNvPicPr>
                      <p:nvPr/>
                    </p:nvPicPr>
                    <p:blipFill>
                      <a:blip r:embed="rId6"/>
                      <a:srcRect/>
                      <a:stretch>
                        <a:fillRect/>
                      </a:stretch>
                    </p:blipFill>
                    <p:spPr bwMode="auto">
                      <a:xfrm>
                        <a:off x="1106488" y="3068638"/>
                        <a:ext cx="7845425" cy="1990725"/>
                      </a:xfrm>
                      <a:prstGeom prst="rect">
                        <a:avLst/>
                      </a:prstGeom>
                      <a:noFill/>
                      <a:ln>
                        <a:noFill/>
                      </a:ln>
                      <a:effectLst/>
                    </p:spPr>
                  </p:pic>
                </p:oleObj>
              </mc:Fallback>
            </mc:AlternateContent>
          </a:graphicData>
        </a:graphic>
      </p:graphicFrame>
      <p:sp>
        <p:nvSpPr>
          <p:cNvPr id="7" name="AutoShape 2"/>
          <p:cNvSpPr>
            <a:spLocks noGrp="1" noChangeArrowheads="1"/>
          </p:cNvSpPr>
          <p:nvPr>
            <p:ph type="title" idx="4294967295"/>
          </p:nvPr>
        </p:nvSpPr>
        <p:spPr>
          <a:xfrm>
            <a:off x="1143000" y="260648"/>
            <a:ext cx="7848600" cy="936104"/>
          </a:xfrm>
        </p:spPr>
        <p:txBody>
          <a:bodyPr anchor="ctr" anchorCtr="1"/>
          <a:lstStyle/>
          <a:p>
            <a:pPr algn="ctr" eaLnBrk="1" hangingPunct="1"/>
            <a:r>
              <a:rPr lang="fr-CA" dirty="0" smtClean="0"/>
              <a:t>Formulaires de demande</a:t>
            </a:r>
          </a:p>
        </p:txBody>
      </p:sp>
    </p:spTree>
    <p:extLst>
      <p:ext uri="{BB962C8B-B14F-4D97-AF65-F5344CB8AC3E}">
        <p14:creationId xmlns:p14="http://schemas.microsoft.com/office/powerpoint/2010/main" val="33571984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4294967295"/>
          </p:nvPr>
        </p:nvSpPr>
        <p:spPr>
          <a:xfrm>
            <a:off x="1104900" y="1340768"/>
            <a:ext cx="7848600" cy="4248472"/>
          </a:xfrm>
        </p:spPr>
        <p:txBody>
          <a:bodyPr/>
          <a:lstStyle/>
          <a:p>
            <a:pPr eaLnBrk="1" hangingPunct="1">
              <a:buFont typeface="Wingdings" pitchFamily="2" charset="2"/>
              <a:buChar char="§"/>
            </a:pPr>
            <a:r>
              <a:rPr lang="fr-CA" sz="2600" b="1" dirty="0" smtClean="0"/>
              <a:t>Le produit médicamenteux breveté est vendu </a:t>
            </a:r>
            <a:r>
              <a:rPr lang="fr-CA" sz="2600" dirty="0" smtClean="0"/>
              <a:t>à divers clients depuis le 1</a:t>
            </a:r>
            <a:r>
              <a:rPr lang="fr-CA" sz="2600" baseline="30000" dirty="0" smtClean="0"/>
              <a:t>er</a:t>
            </a:r>
            <a:r>
              <a:rPr lang="fr-CA" sz="2600" dirty="0" smtClean="0"/>
              <a:t> avril </a:t>
            </a:r>
            <a:r>
              <a:rPr lang="fr-CA" sz="2600" b="1" dirty="0" smtClean="0"/>
              <a:t>2007. Son prix a fait l’objet d’une enquête en 2012. Le breveté est d’avis qu’on peut appliquer la méthodologie de la majoration régulière.</a:t>
            </a:r>
          </a:p>
          <a:p>
            <a:pPr eaLnBrk="1" hangingPunct="1">
              <a:buFont typeface="Wingdings" pitchFamily="2" charset="2"/>
              <a:buChar char="§"/>
            </a:pPr>
            <a:r>
              <a:rPr lang="fr-CA" sz="2600" b="1" dirty="0" smtClean="0"/>
              <a:t>Seulement </a:t>
            </a:r>
            <a:r>
              <a:rPr lang="fr-CA" sz="2600" dirty="0" smtClean="0"/>
              <a:t>u</a:t>
            </a:r>
            <a:r>
              <a:rPr lang="fr-CA" sz="2600" b="1" dirty="0" smtClean="0"/>
              <a:t>n prix courant : </a:t>
            </a:r>
          </a:p>
          <a:p>
            <a:pPr lvl="2" eaLnBrk="1" hangingPunct="1">
              <a:buFont typeface="Wingdings" pitchFamily="2" charset="2"/>
              <a:buNone/>
            </a:pPr>
            <a:r>
              <a:rPr lang="fr-CA" sz="2600" b="1" dirty="0" smtClean="0"/>
              <a:t>		20,00 $/comprimé en 2007, 2008 et 2009 </a:t>
            </a:r>
          </a:p>
          <a:p>
            <a:pPr lvl="2" eaLnBrk="1" hangingPunct="1">
              <a:buFont typeface="Wingdings" pitchFamily="2" charset="2"/>
              <a:buNone/>
            </a:pPr>
            <a:r>
              <a:rPr lang="fr-CA" sz="2600" b="1" dirty="0" smtClean="0"/>
              <a:t>		21,00 $/comprimé en 2010, 2011 et 2012</a:t>
            </a:r>
          </a:p>
          <a:p>
            <a:pPr eaLnBrk="1" hangingPunct="1">
              <a:buFont typeface="Wingdings" pitchFamily="2" charset="2"/>
              <a:buChar char="§"/>
            </a:pPr>
            <a:r>
              <a:rPr lang="fr-CA" sz="2600" b="1" dirty="0" smtClean="0"/>
              <a:t>L’augmentation du prix était en vigueur en date du 1</a:t>
            </a:r>
            <a:r>
              <a:rPr lang="fr-CA" sz="2600" b="1" baseline="30000" dirty="0" smtClean="0"/>
              <a:t>er</a:t>
            </a:r>
            <a:r>
              <a:rPr lang="fr-CA" sz="2600" b="1" dirty="0" smtClean="0"/>
              <a:t> avril 2010.</a:t>
            </a:r>
          </a:p>
          <a:p>
            <a:pPr eaLnBrk="1" hangingPunct="1">
              <a:buFont typeface="Wingdings" pitchFamily="2" charset="2"/>
              <a:buChar char="§"/>
            </a:pPr>
            <a:r>
              <a:rPr lang="fr-CA" sz="2600" b="1" dirty="0" smtClean="0"/>
              <a:t>Le prix de vente maximal correspondait au prix courant.</a:t>
            </a:r>
          </a:p>
          <a:p>
            <a:pPr lvl="2" eaLnBrk="1" hangingPunct="1">
              <a:buFont typeface="Wingdings" pitchFamily="2" charset="2"/>
              <a:buNone/>
            </a:pPr>
            <a:r>
              <a:rPr lang="fr-CA" sz="2400" b="1" dirty="0" smtClean="0"/>
              <a:t>	</a:t>
            </a:r>
          </a:p>
        </p:txBody>
      </p:sp>
      <p:sp>
        <p:nvSpPr>
          <p:cNvPr id="26628" name="Line 4"/>
          <p:cNvSpPr>
            <a:spLocks noChangeShapeType="1"/>
          </p:cNvSpPr>
          <p:nvPr/>
        </p:nvSpPr>
        <p:spPr bwMode="auto">
          <a:xfrm>
            <a:off x="1043608" y="1124744"/>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dirty="0"/>
          </a:p>
        </p:txBody>
      </p:sp>
      <p:sp>
        <p:nvSpPr>
          <p:cNvPr id="26629"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EAA2F11F-4431-4712-B90B-23D5B2EC4EA6}" type="slidenum">
              <a:rPr lang="en-US" sz="1400" smtClean="0">
                <a:solidFill>
                  <a:schemeClr val="bg1"/>
                </a:solidFill>
              </a:rPr>
              <a:pPr eaLnBrk="1" hangingPunct="1"/>
              <a:t>14</a:t>
            </a:fld>
            <a:endParaRPr lang="en-US" sz="1400" dirty="0" smtClean="0"/>
          </a:p>
        </p:txBody>
      </p:sp>
      <p:sp>
        <p:nvSpPr>
          <p:cNvPr id="6" name="AutoShape 2"/>
          <p:cNvSpPr>
            <a:spLocks noGrp="1" noChangeArrowheads="1"/>
          </p:cNvSpPr>
          <p:nvPr>
            <p:ph type="title" idx="4294967295"/>
          </p:nvPr>
        </p:nvSpPr>
        <p:spPr>
          <a:xfrm>
            <a:off x="1143000" y="260648"/>
            <a:ext cx="7848600" cy="936104"/>
          </a:xfrm>
        </p:spPr>
        <p:txBody>
          <a:bodyPr anchor="ctr" anchorCtr="1"/>
          <a:lstStyle/>
          <a:p>
            <a:pPr algn="ctr" eaLnBrk="1" hangingPunct="1"/>
            <a:r>
              <a:rPr lang="fr-CA" sz="3800" dirty="0" smtClean="0"/>
              <a:t>Méthodologie de la majoration régulière</a:t>
            </a:r>
          </a:p>
        </p:txBody>
      </p:sp>
    </p:spTree>
    <p:extLst>
      <p:ext uri="{BB962C8B-B14F-4D97-AF65-F5344CB8AC3E}">
        <p14:creationId xmlns:p14="http://schemas.microsoft.com/office/powerpoint/2010/main" val="37850056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Line 4"/>
          <p:cNvSpPr>
            <a:spLocks noChangeShapeType="1"/>
          </p:cNvSpPr>
          <p:nvPr/>
        </p:nvSpPr>
        <p:spPr bwMode="auto">
          <a:xfrm>
            <a:off x="1043608" y="1124744"/>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dirty="0"/>
          </a:p>
        </p:txBody>
      </p:sp>
      <p:sp>
        <p:nvSpPr>
          <p:cNvPr id="26629"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EAA2F11F-4431-4712-B90B-23D5B2EC4EA6}" type="slidenum">
              <a:rPr lang="en-US" sz="1400" smtClean="0">
                <a:solidFill>
                  <a:schemeClr val="bg1"/>
                </a:solidFill>
              </a:rPr>
              <a:pPr eaLnBrk="1" hangingPunct="1"/>
              <a:t>15</a:t>
            </a:fld>
            <a:endParaRPr lang="en-US" sz="1400" dirty="0" smtClean="0"/>
          </a:p>
        </p:txBody>
      </p:sp>
      <p:sp>
        <p:nvSpPr>
          <p:cNvPr id="6" name="AutoShape 2"/>
          <p:cNvSpPr>
            <a:spLocks noGrp="1" noChangeArrowheads="1"/>
          </p:cNvSpPr>
          <p:nvPr>
            <p:ph type="title" idx="4294967295"/>
          </p:nvPr>
        </p:nvSpPr>
        <p:spPr>
          <a:xfrm>
            <a:off x="1143000" y="260648"/>
            <a:ext cx="7848600" cy="936104"/>
          </a:xfrm>
        </p:spPr>
        <p:txBody>
          <a:bodyPr anchor="ctr" anchorCtr="1"/>
          <a:lstStyle/>
          <a:p>
            <a:pPr algn="ctr" eaLnBrk="1" hangingPunct="1"/>
            <a:r>
              <a:rPr lang="fr-CA" sz="3800" dirty="0"/>
              <a:t>Méthodologie de la majoration régulière</a:t>
            </a:r>
            <a:endParaRPr lang="en-US" dirty="0" smtClean="0"/>
          </a:p>
        </p:txBody>
      </p:sp>
      <p:graphicFrame>
        <p:nvGraphicFramePr>
          <p:cNvPr id="7" name="Table 6"/>
          <p:cNvGraphicFramePr>
            <a:graphicFrameLocks noGrp="1"/>
          </p:cNvGraphicFramePr>
          <p:nvPr>
            <p:extLst>
              <p:ext uri="{D42A27DB-BD31-4B8C-83A1-F6EECF244321}">
                <p14:modId xmlns:p14="http://schemas.microsoft.com/office/powerpoint/2010/main" val="1818671421"/>
              </p:ext>
            </p:extLst>
          </p:nvPr>
        </p:nvGraphicFramePr>
        <p:xfrm>
          <a:off x="1412032" y="2924944"/>
          <a:ext cx="6095999" cy="1847361"/>
        </p:xfrm>
        <a:graphic>
          <a:graphicData uri="http://schemas.openxmlformats.org/drawingml/2006/table">
            <a:tbl>
              <a:tblPr/>
              <a:tblGrid>
                <a:gridCol w="1840766"/>
                <a:gridCol w="601316"/>
                <a:gridCol w="601316"/>
                <a:gridCol w="598249"/>
                <a:gridCol w="598249"/>
                <a:gridCol w="653471"/>
                <a:gridCol w="601316"/>
                <a:gridCol w="601316"/>
              </a:tblGrid>
              <a:tr h="193210">
                <a:tc>
                  <a:txBody>
                    <a:bodyPr/>
                    <a:lstStyle/>
                    <a:p>
                      <a:pPr algn="l" fontAlgn="b"/>
                      <a:r>
                        <a:rPr lang="en-CA" sz="1200" b="1" i="0" u="none" strike="noStrike" dirty="0" smtClean="0">
                          <a:solidFill>
                            <a:srgbClr val="000000"/>
                          </a:solidFill>
                          <a:effectLst/>
                          <a:latin typeface="Arial"/>
                        </a:rPr>
                        <a:t>PARTIE </a:t>
                      </a:r>
                      <a:r>
                        <a:rPr lang="en-CA" sz="1200" b="1" i="0" u="none" strike="noStrike" dirty="0">
                          <a:solidFill>
                            <a:srgbClr val="000000"/>
                          </a:solidFill>
                          <a:effectLst/>
                          <a:latin typeface="Arial"/>
                        </a:rPr>
                        <a:t>B </a:t>
                      </a:r>
                    </a:p>
                  </a:txBody>
                  <a:tcPr marL="9525" marR="9525" marT="9525" marB="0" anchor="b">
                    <a:lnL>
                      <a:noFill/>
                    </a:lnL>
                    <a:lnR>
                      <a:noFill/>
                    </a:lnR>
                    <a:lnT>
                      <a:noFill/>
                    </a:lnT>
                    <a:lnB>
                      <a:noFill/>
                    </a:lnB>
                  </a:tcPr>
                </a:tc>
                <a:tc>
                  <a:txBody>
                    <a:bodyPr/>
                    <a:lstStyle/>
                    <a:p>
                      <a:pPr algn="l" fontAlgn="b"/>
                      <a:endParaRPr lang="en-CA" sz="1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CA" sz="1100" b="0" i="0" u="none" strike="noStrike" dirty="0">
                        <a:solidFill>
                          <a:srgbClr val="000000"/>
                        </a:solidFill>
                        <a:effectLst/>
                        <a:latin typeface="Calibri"/>
                      </a:endParaRPr>
                    </a:p>
                  </a:txBody>
                  <a:tcPr marL="9525" marR="9525" marT="9525" marB="0" anchor="b">
                    <a:lnL>
                      <a:noFill/>
                    </a:lnL>
                    <a:lnR>
                      <a:noFill/>
                    </a:lnR>
                    <a:lnT>
                      <a:noFill/>
                    </a:lnT>
                    <a:lnB>
                      <a:noFill/>
                    </a:lnB>
                  </a:tcPr>
                </a:tc>
                <a:tc gridSpan="3">
                  <a:txBody>
                    <a:bodyPr/>
                    <a:lstStyle/>
                    <a:p>
                      <a:pPr marL="0" indent="0" algn="ctr" fontAlgn="b"/>
                      <a:r>
                        <a:rPr lang="en-CA" sz="1200" b="1" i="0" u="none" strike="noStrike" dirty="0" smtClean="0">
                          <a:solidFill>
                            <a:srgbClr val="000000"/>
                          </a:solidFill>
                          <a:effectLst/>
                          <a:latin typeface="Arial"/>
                        </a:rPr>
                        <a:t>Tableau</a:t>
                      </a:r>
                      <a:r>
                        <a:rPr lang="en-CA" sz="1200" b="1" i="0" u="none" strike="noStrike" baseline="0" dirty="0" smtClean="0">
                          <a:solidFill>
                            <a:srgbClr val="000000"/>
                          </a:solidFill>
                          <a:effectLst/>
                          <a:latin typeface="Arial"/>
                        </a:rPr>
                        <a:t> des augmentations de prix</a:t>
                      </a:r>
                      <a:endParaRPr lang="en-CA" sz="1200" b="1" i="0" u="none" strike="noStrike" dirty="0">
                        <a:solidFill>
                          <a:srgbClr val="000000"/>
                        </a:solidFill>
                        <a:effectLst/>
                        <a:latin typeface="Arial"/>
                      </a:endParaRPr>
                    </a:p>
                  </a:txBody>
                  <a:tcPr marL="9525" marR="9525" marT="9525" marB="0" anchor="b">
                    <a:lnL>
                      <a:noFill/>
                    </a:lnL>
                    <a:lnR>
                      <a:noFill/>
                    </a:lnR>
                    <a:lnT>
                      <a:noFill/>
                    </a:lnT>
                    <a:lnB>
                      <a:noFill/>
                    </a:lnB>
                  </a:tcPr>
                </a:tc>
                <a:tc hMerge="1">
                  <a:txBody>
                    <a:bodyPr/>
                    <a:lstStyle/>
                    <a:p>
                      <a:endParaRPr lang="en-CA"/>
                    </a:p>
                  </a:txBody>
                  <a:tcPr/>
                </a:tc>
                <a:tc hMerge="1">
                  <a:txBody>
                    <a:bodyPr/>
                    <a:lstStyle/>
                    <a:p>
                      <a:endParaRPr lang="en-CA"/>
                    </a:p>
                  </a:txBody>
                  <a:tcPr/>
                </a:tc>
                <a:tc>
                  <a:txBody>
                    <a:bodyPr/>
                    <a:lstStyle/>
                    <a:p>
                      <a:pPr algn="l" fontAlgn="b"/>
                      <a:endParaRPr lang="en-CA" sz="1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CA" sz="1100" b="0" i="0" u="none" strike="noStrike" dirty="0">
                        <a:solidFill>
                          <a:srgbClr val="000000"/>
                        </a:solidFill>
                        <a:effectLst/>
                        <a:latin typeface="Calibri"/>
                      </a:endParaRPr>
                    </a:p>
                  </a:txBody>
                  <a:tcPr marL="9525" marR="9525" marT="9525" marB="0" anchor="b">
                    <a:lnL>
                      <a:noFill/>
                    </a:lnL>
                    <a:lnR>
                      <a:noFill/>
                    </a:lnR>
                    <a:lnT>
                      <a:noFill/>
                    </a:lnT>
                    <a:lnB>
                      <a:noFill/>
                    </a:lnB>
                  </a:tcPr>
                </a:tc>
              </a:tr>
              <a:tr h="193210">
                <a:tc>
                  <a:txBody>
                    <a:bodyPr/>
                    <a:lstStyle/>
                    <a:p>
                      <a:pPr algn="l" fontAlgn="b"/>
                      <a:endParaRPr lang="en-CA" sz="1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CA" sz="1100" b="0" i="0" u="none" strike="noStrike" dirty="0">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CA" sz="1100" b="0" i="0" u="none" strike="noStrike" dirty="0">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CA" sz="1100" b="0" i="0" u="none" strike="noStrike" dirty="0">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CA" sz="1100" b="0" i="0" u="none" strike="noStrike" dirty="0">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CA" sz="1100" b="0" i="0" u="none" strike="noStrike" dirty="0">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CA" sz="1100" b="0" i="0" u="none" strike="noStrike" dirty="0">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CA" sz="1100" b="0" i="0" u="none" strike="noStrike" dirty="0">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r h="193210">
                <a:tc>
                  <a:txBody>
                    <a:bodyPr/>
                    <a:lstStyle/>
                    <a:p>
                      <a:pPr algn="l" fontAlgn="b"/>
                      <a:r>
                        <a:rPr lang="en-CA" sz="1100" b="0" i="0" u="none" strike="noStrike" dirty="0">
                          <a:solidFill>
                            <a:srgbClr val="000000"/>
                          </a:solidFill>
                          <a:effectLst/>
                          <a:latin typeface="Calibri"/>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fontAlgn="ctr"/>
                      <a:r>
                        <a:rPr lang="en-CA" sz="1100" b="0" i="0" u="none" strike="noStrike" dirty="0" smtClean="0">
                          <a:solidFill>
                            <a:srgbClr val="000000"/>
                          </a:solidFill>
                          <a:effectLst/>
                          <a:latin typeface="Calibri"/>
                        </a:rPr>
                        <a:t>2007</a:t>
                      </a:r>
                      <a:endParaRPr lang="en-CA" sz="11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a:txBody>
                    <a:bodyPr/>
                    <a:lstStyle/>
                    <a:p>
                      <a:pPr algn="ctr" fontAlgn="b"/>
                      <a:r>
                        <a:rPr lang="en-CA" sz="1100" b="0" i="0" u="none" strike="noStrike" dirty="0" smtClean="0">
                          <a:solidFill>
                            <a:srgbClr val="000000"/>
                          </a:solidFill>
                          <a:effectLst/>
                          <a:latin typeface="Calibri"/>
                        </a:rPr>
                        <a:t>2008</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100" b="0" i="0" u="none" strike="noStrike" dirty="0" smtClean="0">
                          <a:solidFill>
                            <a:srgbClr val="000000"/>
                          </a:solidFill>
                          <a:effectLst/>
                          <a:latin typeface="Calibri"/>
                        </a:rPr>
                        <a:t>2009</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100" b="0" i="0" u="none" strike="noStrike" dirty="0" smtClean="0">
                          <a:solidFill>
                            <a:srgbClr val="000000"/>
                          </a:solidFill>
                          <a:effectLst/>
                          <a:latin typeface="Calibri"/>
                        </a:rPr>
                        <a:t>2010</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100" b="0" i="0" u="none" strike="noStrike" dirty="0" smtClean="0">
                          <a:solidFill>
                            <a:srgbClr val="000000"/>
                          </a:solidFill>
                          <a:effectLst/>
                          <a:latin typeface="Calibri"/>
                        </a:rPr>
                        <a:t>2011</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100" b="0" i="0" u="none" strike="noStrike" dirty="0" smtClean="0">
                          <a:solidFill>
                            <a:srgbClr val="000000"/>
                          </a:solidFill>
                          <a:effectLst/>
                          <a:latin typeface="Calibri"/>
                        </a:rPr>
                        <a:t>2012</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616">
                <a:tc>
                  <a:txBody>
                    <a:bodyPr/>
                    <a:lstStyle/>
                    <a:p>
                      <a:pPr algn="l" fontAlgn="b"/>
                      <a:r>
                        <a:rPr lang="fr-CA" sz="800" b="0" i="0" u="none" strike="noStrike" noProof="0" dirty="0" smtClean="0">
                          <a:solidFill>
                            <a:srgbClr val="000000"/>
                          </a:solidFill>
                          <a:effectLst/>
                          <a:latin typeface="Calibri"/>
                        </a:rPr>
                        <a:t>Prix courant (prix/unité)</a:t>
                      </a:r>
                      <a:endParaRPr lang="fr-CA" sz="800" b="0" i="0" u="none" strike="noStrike" noProof="0"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r-CA" sz="1100" b="0" i="0" u="none" strike="noStrike" noProof="0" dirty="0" smtClean="0">
                          <a:solidFill>
                            <a:srgbClr val="000000"/>
                          </a:solidFill>
                          <a:effectLst/>
                          <a:latin typeface="Calibri"/>
                        </a:rPr>
                        <a:t>20,00</a:t>
                      </a:r>
                      <a:endParaRPr lang="fr-CA" sz="1100" b="0" i="0" u="none" strike="noStrike" noProof="0"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r-CA" sz="1100" b="0" i="0" u="none" strike="noStrike" noProof="0" dirty="0" smtClean="0">
                          <a:solidFill>
                            <a:srgbClr val="000000"/>
                          </a:solidFill>
                          <a:effectLst/>
                          <a:latin typeface="Calibri"/>
                        </a:rPr>
                        <a:t>20,00</a:t>
                      </a:r>
                      <a:endParaRPr lang="fr-CA" sz="1100" b="0" i="0" u="none" strike="noStrike" noProof="0"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indent="0" algn="r" fontAlgn="b"/>
                      <a:r>
                        <a:rPr lang="fr-CA" sz="1100" b="0" i="0" u="none" strike="noStrike" noProof="0" dirty="0" smtClean="0">
                          <a:solidFill>
                            <a:srgbClr val="000000"/>
                          </a:solidFill>
                          <a:effectLst/>
                          <a:latin typeface="Calibri"/>
                        </a:rPr>
                        <a:t>20,00</a:t>
                      </a:r>
                      <a:endParaRPr lang="fr-CA" sz="1100" b="0" i="0" u="none" strike="noStrike" noProof="0"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r-CA" sz="1100" b="0" i="0" u="none" strike="noStrike" noProof="0" dirty="0" smtClean="0">
                          <a:solidFill>
                            <a:srgbClr val="000000"/>
                          </a:solidFill>
                          <a:effectLst/>
                          <a:latin typeface="Calibri"/>
                        </a:rPr>
                        <a:t>20,00</a:t>
                      </a:r>
                      <a:endParaRPr lang="fr-CA" sz="1100" b="0" i="0" u="none" strike="noStrike" noProof="0"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r-CA" sz="1100" b="0" i="0" u="none" strike="noStrike" noProof="0" dirty="0" smtClean="0">
                          <a:solidFill>
                            <a:srgbClr val="000000"/>
                          </a:solidFill>
                          <a:effectLst/>
                          <a:latin typeface="Calibri"/>
                        </a:rPr>
                        <a:t>21,00</a:t>
                      </a:r>
                      <a:endParaRPr lang="fr-CA" sz="1100" b="0" i="0" u="none" strike="noStrike" noProof="0"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r-CA" sz="1100" b="0" i="0" u="none" strike="noStrike" noProof="0" dirty="0" smtClean="0">
                          <a:solidFill>
                            <a:srgbClr val="000000"/>
                          </a:solidFill>
                          <a:effectLst/>
                          <a:latin typeface="Calibri"/>
                        </a:rPr>
                        <a:t>21,00</a:t>
                      </a:r>
                      <a:endParaRPr lang="fr-CA" sz="1100" b="0" i="0" u="none" strike="noStrike" noProof="0"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r-CA" sz="1100" b="0" i="0" u="none" strike="noStrike" noProof="0" dirty="0" smtClean="0">
                          <a:solidFill>
                            <a:srgbClr val="000000"/>
                          </a:solidFill>
                          <a:effectLst/>
                          <a:latin typeface="Calibri"/>
                        </a:rPr>
                        <a:t>21,00</a:t>
                      </a:r>
                      <a:endParaRPr lang="fr-CA" sz="1100" b="0" i="0" u="none" strike="noStrike" noProof="0"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613">
                <a:tc>
                  <a:txBody>
                    <a:bodyPr/>
                    <a:lstStyle/>
                    <a:p>
                      <a:pPr algn="l" fontAlgn="b"/>
                      <a:r>
                        <a:rPr lang="fr-CA" sz="800" b="0" i="0" u="none" strike="noStrike" noProof="0" dirty="0" smtClean="0">
                          <a:solidFill>
                            <a:srgbClr val="000000"/>
                          </a:solidFill>
                          <a:effectLst/>
                          <a:latin typeface="Calibri"/>
                        </a:rPr>
                        <a:t>Augmentation du prix courant (%)</a:t>
                      </a:r>
                      <a:endParaRPr lang="fr-CA" sz="800" b="0" i="0" u="none" strike="noStrike" noProof="0"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CA" sz="1100" b="0" i="0" u="none" strike="noStrike" noProof="0" dirty="0" smtClean="0">
                          <a:solidFill>
                            <a:srgbClr val="000000"/>
                          </a:solidFill>
                          <a:effectLst/>
                          <a:latin typeface="Calibri"/>
                        </a:rPr>
                        <a:t> </a:t>
                      </a:r>
                      <a:endParaRPr lang="fr-CA" sz="1100" b="0" i="0" u="none" strike="noStrike" noProof="0"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CA" sz="1100" b="0" i="0" u="none" strike="noStrike" noProof="0" dirty="0" smtClean="0">
                          <a:solidFill>
                            <a:srgbClr val="000000"/>
                          </a:solidFill>
                          <a:effectLst/>
                          <a:latin typeface="Calibri"/>
                        </a:rPr>
                        <a:t> </a:t>
                      </a:r>
                      <a:endParaRPr lang="fr-CA" sz="1100" b="0" i="0" u="none" strike="noStrike" noProof="0"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CA" sz="1100" b="0" i="0" u="none" strike="noStrike" noProof="0" dirty="0" smtClean="0">
                          <a:solidFill>
                            <a:srgbClr val="000000"/>
                          </a:solidFill>
                          <a:effectLst/>
                          <a:latin typeface="Calibri"/>
                        </a:rPr>
                        <a:t> </a:t>
                      </a:r>
                      <a:endParaRPr lang="fr-CA" sz="1100" b="0" i="0" u="none" strike="noStrike" noProof="0"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CA" sz="1100" b="0" i="0" u="none" strike="noStrike" noProof="0" dirty="0" smtClean="0">
                          <a:solidFill>
                            <a:srgbClr val="000000"/>
                          </a:solidFill>
                          <a:effectLst/>
                          <a:latin typeface="Calibri"/>
                        </a:rPr>
                        <a:t> </a:t>
                      </a:r>
                      <a:endParaRPr lang="fr-CA" sz="1100" b="0" i="0" u="none" strike="noStrike" noProof="0"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CA" sz="1100" b="0" i="0" u="none" strike="noStrike" noProof="0" dirty="0" smtClean="0">
                          <a:solidFill>
                            <a:srgbClr val="000000"/>
                          </a:solidFill>
                          <a:effectLst/>
                          <a:latin typeface="Calibri"/>
                        </a:rPr>
                        <a:t>5,00 %</a:t>
                      </a:r>
                      <a:endParaRPr lang="fr-CA" sz="1100" b="0" i="0" u="none" strike="noStrike" noProof="0"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CA" sz="1100" b="0" i="0" u="none" strike="noStrike" noProof="0" dirty="0" smtClean="0">
                          <a:solidFill>
                            <a:srgbClr val="000000"/>
                          </a:solidFill>
                          <a:effectLst/>
                          <a:latin typeface="Calibri"/>
                        </a:rPr>
                        <a:t> </a:t>
                      </a:r>
                      <a:endParaRPr lang="fr-CA" sz="1100" b="0" i="0" u="none" strike="noStrike" noProof="0"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CA" sz="1100" b="0" i="0" u="none" strike="noStrike" noProof="0" dirty="0" smtClean="0">
                          <a:solidFill>
                            <a:srgbClr val="000000"/>
                          </a:solidFill>
                          <a:effectLst/>
                          <a:latin typeface="Calibri"/>
                        </a:rPr>
                        <a:t> </a:t>
                      </a:r>
                      <a:endParaRPr lang="fr-CA" sz="1100" b="0" i="0" u="none" strike="noStrike" noProof="0"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814">
                <a:tc>
                  <a:txBody>
                    <a:bodyPr/>
                    <a:lstStyle/>
                    <a:p>
                      <a:pPr algn="l" fontAlgn="b"/>
                      <a:r>
                        <a:rPr lang="fr-CA" sz="800" b="0" i="0" u="none" strike="noStrike" noProof="0" dirty="0" smtClean="0">
                          <a:solidFill>
                            <a:srgbClr val="000000"/>
                          </a:solidFill>
                          <a:effectLst/>
                          <a:latin typeface="Calibri"/>
                        </a:rPr>
                        <a:t>Prix</a:t>
                      </a:r>
                      <a:r>
                        <a:rPr lang="fr-CA" sz="800" b="0" i="0" u="none" strike="noStrike" baseline="0" noProof="0" dirty="0" smtClean="0">
                          <a:solidFill>
                            <a:srgbClr val="000000"/>
                          </a:solidFill>
                          <a:effectLst/>
                          <a:latin typeface="Calibri"/>
                        </a:rPr>
                        <a:t> de vente maximal/unité</a:t>
                      </a:r>
                      <a:endParaRPr lang="fr-CA" sz="800" b="0" i="0" u="none" strike="noStrike" noProof="0"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r-CA" sz="1100" b="0" i="0" u="none" strike="noStrike" noProof="0" dirty="0" smtClean="0">
                          <a:solidFill>
                            <a:srgbClr val="000000"/>
                          </a:solidFill>
                          <a:effectLst/>
                          <a:latin typeface="Calibri"/>
                        </a:rPr>
                        <a:t>20,00</a:t>
                      </a:r>
                      <a:endParaRPr lang="fr-CA" sz="1100" b="0" i="0" u="none" strike="noStrike" noProof="0"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r-CA" sz="1100" b="0" i="0" u="none" strike="noStrike" noProof="0" dirty="0" smtClean="0">
                          <a:solidFill>
                            <a:srgbClr val="000000"/>
                          </a:solidFill>
                          <a:effectLst/>
                          <a:latin typeface="Calibri"/>
                        </a:rPr>
                        <a:t>20,00</a:t>
                      </a:r>
                      <a:endParaRPr lang="fr-CA" sz="1100" b="0" i="0" u="none" strike="noStrike" noProof="0"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r-CA" sz="1100" b="0" i="0" u="none" strike="noStrike" noProof="0" dirty="0" smtClean="0">
                          <a:solidFill>
                            <a:srgbClr val="000000"/>
                          </a:solidFill>
                          <a:effectLst/>
                          <a:latin typeface="Calibri"/>
                        </a:rPr>
                        <a:t>20,00</a:t>
                      </a:r>
                      <a:endParaRPr lang="fr-CA" sz="1100" b="0" i="0" u="none" strike="noStrike" noProof="0"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r-CA" sz="1100" b="0" i="0" u="none" strike="noStrike" noProof="0" dirty="0" smtClean="0">
                          <a:solidFill>
                            <a:srgbClr val="000000"/>
                          </a:solidFill>
                          <a:effectLst/>
                          <a:latin typeface="Calibri"/>
                        </a:rPr>
                        <a:t>20,00</a:t>
                      </a:r>
                      <a:endParaRPr lang="fr-CA" sz="1100" b="0" i="0" u="none" strike="noStrike" noProof="0"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r-CA" sz="1100" b="0" i="0" u="none" strike="noStrike" noProof="0" dirty="0" smtClean="0">
                          <a:solidFill>
                            <a:srgbClr val="000000"/>
                          </a:solidFill>
                          <a:effectLst/>
                          <a:latin typeface="Calibri"/>
                        </a:rPr>
                        <a:t>21,00</a:t>
                      </a:r>
                      <a:endParaRPr lang="fr-CA" sz="1100" b="0" i="0" u="none" strike="noStrike" noProof="0"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r-CA" sz="1100" b="0" i="0" u="none" strike="noStrike" noProof="0" dirty="0" smtClean="0">
                          <a:solidFill>
                            <a:srgbClr val="000000"/>
                          </a:solidFill>
                          <a:effectLst/>
                          <a:latin typeface="Calibri"/>
                        </a:rPr>
                        <a:t>21,00</a:t>
                      </a:r>
                      <a:endParaRPr lang="fr-CA" sz="1100" b="0" i="0" u="none" strike="noStrike" noProof="0"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r-CA" sz="1100" b="0" i="0" u="none" strike="noStrike" noProof="0" dirty="0" smtClean="0">
                          <a:solidFill>
                            <a:srgbClr val="000000"/>
                          </a:solidFill>
                          <a:effectLst/>
                          <a:latin typeface="Calibri"/>
                        </a:rPr>
                        <a:t>21,00</a:t>
                      </a:r>
                      <a:endParaRPr lang="fr-CA" sz="1100" b="0" i="0" u="none" strike="noStrike" noProof="0"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613">
                <a:tc>
                  <a:txBody>
                    <a:bodyPr/>
                    <a:lstStyle/>
                    <a:p>
                      <a:pPr algn="l" fontAlgn="b"/>
                      <a:r>
                        <a:rPr lang="fr-CA" sz="800" b="0" i="0" u="none" strike="noStrike" noProof="0" dirty="0" smtClean="0">
                          <a:solidFill>
                            <a:srgbClr val="000000"/>
                          </a:solidFill>
                          <a:effectLst/>
                          <a:latin typeface="Calibri"/>
                        </a:rPr>
                        <a:t>Entrée</a:t>
                      </a:r>
                      <a:r>
                        <a:rPr lang="fr-CA" sz="800" b="0" i="0" u="none" strike="noStrike" baseline="0" noProof="0" dirty="0" smtClean="0">
                          <a:solidFill>
                            <a:srgbClr val="000000"/>
                          </a:solidFill>
                          <a:effectLst/>
                          <a:latin typeface="Calibri"/>
                        </a:rPr>
                        <a:t> en vigueur de l’augmentation du prix courant</a:t>
                      </a:r>
                      <a:endParaRPr lang="fr-CA" sz="800" b="0" i="0" u="none" strike="noStrike" noProof="0"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CA" sz="1100" b="0" i="0" u="none" strike="noStrike" noProof="0" dirty="0" smtClean="0">
                          <a:solidFill>
                            <a:srgbClr val="000000"/>
                          </a:solidFill>
                          <a:effectLst/>
                          <a:latin typeface="Calibri"/>
                        </a:rPr>
                        <a:t> </a:t>
                      </a:r>
                      <a:endParaRPr lang="fr-CA" sz="1100" b="0" i="0" u="none" strike="noStrike" noProof="0"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CA" sz="1100" b="0" i="0" u="none" strike="noStrike" noProof="0" dirty="0" smtClean="0">
                          <a:solidFill>
                            <a:srgbClr val="000000"/>
                          </a:solidFill>
                          <a:effectLst/>
                          <a:latin typeface="Calibri"/>
                        </a:rPr>
                        <a:t> </a:t>
                      </a:r>
                      <a:endParaRPr lang="fr-CA" sz="1100" b="0" i="0" u="none" strike="noStrike" noProof="0"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CA" sz="1100" b="0" i="0" u="none" strike="noStrike" noProof="0" dirty="0" smtClean="0">
                          <a:solidFill>
                            <a:srgbClr val="000000"/>
                          </a:solidFill>
                          <a:effectLst/>
                          <a:latin typeface="Calibri"/>
                        </a:rPr>
                        <a:t> </a:t>
                      </a:r>
                      <a:endParaRPr lang="fr-CA" sz="1100" b="0" i="0" u="none" strike="noStrike" noProof="0"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CA" sz="1100" b="0" i="0" u="none" strike="noStrike" noProof="0" dirty="0" smtClean="0">
                          <a:solidFill>
                            <a:srgbClr val="000000"/>
                          </a:solidFill>
                          <a:effectLst/>
                          <a:latin typeface="Calibri"/>
                        </a:rPr>
                        <a:t> </a:t>
                      </a:r>
                      <a:endParaRPr lang="fr-CA" sz="1100" b="0" i="0" u="none" strike="noStrike" noProof="0"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CA" sz="1100" b="0" i="0" u="none" strike="noStrike" noProof="0" dirty="0" smtClean="0">
                          <a:solidFill>
                            <a:srgbClr val="000000"/>
                          </a:solidFill>
                          <a:effectLst/>
                          <a:latin typeface="Calibri"/>
                        </a:rPr>
                        <a:t>1-avr-10</a:t>
                      </a:r>
                      <a:endParaRPr lang="fr-CA" sz="1100" b="0" i="0" u="none" strike="noStrike" noProof="0"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CA" sz="1100" b="0" i="0" u="none" strike="noStrike" noProof="0" dirty="0" smtClean="0">
                          <a:solidFill>
                            <a:srgbClr val="000000"/>
                          </a:solidFill>
                          <a:effectLst/>
                          <a:latin typeface="Calibri"/>
                        </a:rPr>
                        <a:t> </a:t>
                      </a:r>
                      <a:endParaRPr lang="fr-CA" sz="1100" b="0" i="0" u="none" strike="noStrike" noProof="0"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CA" sz="1100" b="0" i="0" u="none" strike="noStrike" noProof="0" dirty="0" smtClean="0">
                          <a:solidFill>
                            <a:srgbClr val="000000"/>
                          </a:solidFill>
                          <a:effectLst/>
                          <a:latin typeface="Calibri"/>
                        </a:rPr>
                        <a:t> </a:t>
                      </a:r>
                      <a:endParaRPr lang="fr-CA" sz="1100" b="0" i="0" u="none" strike="noStrike" noProof="0"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1115616" y="1124744"/>
            <a:ext cx="7560840" cy="1846659"/>
          </a:xfrm>
          <a:prstGeom prst="rect">
            <a:avLst/>
          </a:prstGeom>
          <a:noFill/>
        </p:spPr>
        <p:txBody>
          <a:bodyPr wrap="square">
            <a:spAutoFit/>
          </a:bodyPr>
          <a:lstStyle/>
          <a:p>
            <a:pPr algn="l">
              <a:defRPr/>
            </a:pPr>
            <a:r>
              <a:rPr lang="en-US" sz="2200" b="1" dirty="0" smtClean="0">
                <a:latin typeface="+mj-lt"/>
                <a:cs typeface="Arial" pitchFamily="34" charset="0"/>
              </a:rPr>
              <a:t>PARTIE A</a:t>
            </a:r>
            <a:endParaRPr lang="en-US" sz="2200" b="1" dirty="0">
              <a:latin typeface="+mj-lt"/>
              <a:cs typeface="Arial" pitchFamily="34" charset="0"/>
            </a:endParaRPr>
          </a:p>
          <a:p>
            <a:pPr algn="l">
              <a:defRPr/>
            </a:pPr>
            <a:r>
              <a:rPr lang="en-US" b="1" dirty="0">
                <a:latin typeface="Arial" pitchFamily="34" charset="0"/>
                <a:cs typeface="Arial" pitchFamily="34" charset="0"/>
              </a:rPr>
              <a:t> </a:t>
            </a:r>
          </a:p>
          <a:p>
            <a:pPr algn="l">
              <a:defRPr/>
            </a:pPr>
            <a:r>
              <a:rPr lang="fr-CA" sz="2200" b="1" dirty="0" smtClean="0">
                <a:latin typeface="+mn-lt"/>
                <a:cs typeface="Arial" pitchFamily="34" charset="0"/>
              </a:rPr>
              <a:t>On doit fournir des renseignements sur le produit médicamenteux, des renseignements de base </a:t>
            </a:r>
            <a:r>
              <a:rPr lang="fr-CA" sz="2200" b="1" dirty="0">
                <a:latin typeface="+mn-lt"/>
                <a:cs typeface="Arial" pitchFamily="34" charset="0"/>
              </a:rPr>
              <a:t>e</a:t>
            </a:r>
            <a:r>
              <a:rPr lang="fr-CA" sz="2200" b="1" dirty="0" smtClean="0">
                <a:latin typeface="+mn-lt"/>
                <a:cs typeface="Arial" pitchFamily="34" charset="0"/>
              </a:rPr>
              <a:t>t une description de l’avantage comme l’exige le formulaire.</a:t>
            </a:r>
            <a:endParaRPr lang="fr-CA" sz="2200" b="1" dirty="0">
              <a:latin typeface="+mn-lt"/>
            </a:endParaRPr>
          </a:p>
        </p:txBody>
      </p:sp>
      <p:sp>
        <p:nvSpPr>
          <p:cNvPr id="9" name="TextBox 5"/>
          <p:cNvSpPr txBox="1">
            <a:spLocks noChangeArrowheads="1"/>
          </p:cNvSpPr>
          <p:nvPr/>
        </p:nvSpPr>
        <p:spPr bwMode="auto">
          <a:xfrm>
            <a:off x="1115616" y="4941168"/>
            <a:ext cx="7704856" cy="830997"/>
          </a:xfrm>
          <a:prstGeom prst="rect">
            <a:avLst/>
          </a:prstGeom>
          <a:noFill/>
          <a:ln w="9525">
            <a:noFill/>
            <a:miter lim="800000"/>
            <a:headEnd/>
            <a:tailEnd/>
          </a:ln>
        </p:spPr>
        <p:txBody>
          <a:bodyPr wrap="square">
            <a:spAutoFit/>
          </a:bodyPr>
          <a:lstStyle/>
          <a:p>
            <a:pPr algn="l">
              <a:defRPr/>
            </a:pPr>
            <a:r>
              <a:rPr lang="fr-CA" b="1" dirty="0" smtClean="0">
                <a:latin typeface="+mn-lt"/>
              </a:rPr>
              <a:t>On doit fournir des copies du prix courant pour chaque année dont on fait rapport dans le tableau des augmentations de prix.</a:t>
            </a:r>
            <a:endParaRPr lang="fr-CA" b="1" dirty="0">
              <a:latin typeface="+mn-lt"/>
            </a:endParaRPr>
          </a:p>
        </p:txBody>
      </p:sp>
    </p:spTree>
    <p:extLst>
      <p:ext uri="{BB962C8B-B14F-4D97-AF65-F5344CB8AC3E}">
        <p14:creationId xmlns:p14="http://schemas.microsoft.com/office/powerpoint/2010/main" val="9916401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4294967295"/>
          </p:nvPr>
        </p:nvSpPr>
        <p:spPr>
          <a:xfrm>
            <a:off x="1018084" y="1196752"/>
            <a:ext cx="8018412" cy="4724400"/>
          </a:xfrm>
        </p:spPr>
        <p:txBody>
          <a:bodyPr/>
          <a:lstStyle/>
          <a:p>
            <a:pPr eaLnBrk="1" hangingPunct="1">
              <a:buFont typeface="Wingdings" pitchFamily="2" charset="2"/>
              <a:buChar char="§"/>
            </a:pPr>
            <a:r>
              <a:rPr lang="fr-CA" dirty="0" smtClean="0"/>
              <a:t>Le produit médicamenteux breveté est vendu à divers clients depuis le 1</a:t>
            </a:r>
            <a:r>
              <a:rPr lang="fr-CA" baseline="30000" dirty="0" smtClean="0"/>
              <a:t>er </a:t>
            </a:r>
            <a:r>
              <a:rPr lang="fr-CA" dirty="0" smtClean="0"/>
              <a:t>avril 2007. Son prix a fait l’objet d’une enquête en 2012. Le breveté est d’avis qu’on peut appliquer la méthodologie de la majoration régulière.</a:t>
            </a:r>
            <a:endParaRPr lang="fr-CA" b="1" dirty="0" smtClean="0"/>
          </a:p>
          <a:p>
            <a:pPr eaLnBrk="1" hangingPunct="1">
              <a:buFont typeface="Wingdings" pitchFamily="2" charset="2"/>
              <a:buChar char="§"/>
            </a:pPr>
            <a:r>
              <a:rPr lang="fr-CA" b="1" dirty="0" smtClean="0"/>
              <a:t>Deux prix courants: </a:t>
            </a:r>
            <a:r>
              <a:rPr lang="fr-CA" sz="2000" dirty="0" smtClean="0"/>
              <a:t>Grossiste</a:t>
            </a:r>
            <a:r>
              <a:rPr lang="fr-CA" sz="2000" b="1" dirty="0" smtClean="0"/>
              <a:t>  20,00 $/comprimé en 2007, 2008 et 2009 </a:t>
            </a:r>
            <a:endParaRPr lang="fr-CA" b="1" dirty="0" smtClean="0"/>
          </a:p>
          <a:p>
            <a:pPr lvl="2" eaLnBrk="1" hangingPunct="1">
              <a:buFont typeface="Wingdings" pitchFamily="2" charset="2"/>
              <a:buNone/>
            </a:pPr>
            <a:r>
              <a:rPr lang="fr-CA" b="1" dirty="0" smtClean="0"/>
              <a:t>				       	 21,00 $/comprimé en 2010, 2011 et 2012</a:t>
            </a:r>
          </a:p>
          <a:p>
            <a:pPr lvl="2" eaLnBrk="1" hangingPunct="1">
              <a:buFont typeface="Wingdings" pitchFamily="2" charset="2"/>
              <a:buNone/>
            </a:pPr>
            <a:r>
              <a:rPr lang="fr-CA" b="1" dirty="0" smtClean="0"/>
              <a:t>        	              Québec	 15,00 $/comprimé en 2007, 2008 et 2009</a:t>
            </a:r>
          </a:p>
          <a:p>
            <a:pPr lvl="2" eaLnBrk="1" hangingPunct="1">
              <a:buFont typeface="Wingdings" pitchFamily="2" charset="2"/>
              <a:buNone/>
            </a:pPr>
            <a:r>
              <a:rPr lang="fr-CA" b="1" dirty="0" smtClean="0"/>
              <a:t>					 15,60 $/comprimé en 2010, 2011 et 2012</a:t>
            </a:r>
          </a:p>
          <a:p>
            <a:pPr eaLnBrk="1" hangingPunct="1">
              <a:buFont typeface="Wingdings" pitchFamily="2" charset="2"/>
              <a:buChar char="§"/>
            </a:pPr>
            <a:r>
              <a:rPr lang="fr-CA" dirty="0" smtClean="0"/>
              <a:t>Les augmentations du prix étaient en vigueur en date du 1</a:t>
            </a:r>
            <a:r>
              <a:rPr lang="fr-CA" baseline="30000" dirty="0" smtClean="0"/>
              <a:t>er </a:t>
            </a:r>
            <a:r>
              <a:rPr lang="fr-CA" dirty="0" smtClean="0"/>
              <a:t>avril 2010.</a:t>
            </a:r>
            <a:endParaRPr lang="fr-CA" b="1" dirty="0" smtClean="0"/>
          </a:p>
          <a:p>
            <a:pPr eaLnBrk="1" hangingPunct="1">
              <a:buFont typeface="Wingdings" pitchFamily="2" charset="2"/>
              <a:buChar char="§"/>
            </a:pPr>
            <a:r>
              <a:rPr lang="fr-CA" dirty="0" smtClean="0"/>
              <a:t>Le prix de vente maximal correspondait au prix courant</a:t>
            </a:r>
            <a:r>
              <a:rPr lang="fr-FR" dirty="0" smtClean="0"/>
              <a:t>.</a:t>
            </a:r>
            <a:endParaRPr lang="en-US" b="1" dirty="0" smtClean="0"/>
          </a:p>
          <a:p>
            <a:pPr lvl="2" eaLnBrk="1" hangingPunct="1">
              <a:buFont typeface="Wingdings" pitchFamily="2" charset="2"/>
              <a:buNone/>
            </a:pPr>
            <a:r>
              <a:rPr lang="en-US" b="1" dirty="0" smtClean="0"/>
              <a:t>	 </a:t>
            </a:r>
            <a:endParaRPr lang="en-US" sz="1800" b="1" dirty="0" smtClean="0"/>
          </a:p>
        </p:txBody>
      </p:sp>
      <p:sp>
        <p:nvSpPr>
          <p:cNvPr id="28676" name="Line 4"/>
          <p:cNvSpPr>
            <a:spLocks noChangeShapeType="1"/>
          </p:cNvSpPr>
          <p:nvPr/>
        </p:nvSpPr>
        <p:spPr bwMode="auto">
          <a:xfrm>
            <a:off x="1043608" y="1124744"/>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dirty="0"/>
          </a:p>
        </p:txBody>
      </p:sp>
      <p:sp>
        <p:nvSpPr>
          <p:cNvPr id="28677"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790C9BC-14C4-4D41-A2A7-1071BF28491E}" type="slidenum">
              <a:rPr lang="en-US" sz="1400" smtClean="0">
                <a:solidFill>
                  <a:schemeClr val="bg1"/>
                </a:solidFill>
              </a:rPr>
              <a:pPr eaLnBrk="1" hangingPunct="1"/>
              <a:t>16</a:t>
            </a:fld>
            <a:endParaRPr lang="en-US" sz="1400" dirty="0" smtClean="0"/>
          </a:p>
        </p:txBody>
      </p:sp>
      <p:sp>
        <p:nvSpPr>
          <p:cNvPr id="6" name="AutoShape 2"/>
          <p:cNvSpPr>
            <a:spLocks noGrp="1" noChangeArrowheads="1"/>
          </p:cNvSpPr>
          <p:nvPr>
            <p:ph type="title" idx="4294967295"/>
          </p:nvPr>
        </p:nvSpPr>
        <p:spPr>
          <a:xfrm>
            <a:off x="1143000" y="260648"/>
            <a:ext cx="7848600" cy="936104"/>
          </a:xfrm>
        </p:spPr>
        <p:txBody>
          <a:bodyPr anchor="ctr" anchorCtr="1"/>
          <a:lstStyle/>
          <a:p>
            <a:pPr algn="ctr" eaLnBrk="1" hangingPunct="1"/>
            <a:r>
              <a:rPr lang="fr-CA" sz="3800" dirty="0"/>
              <a:t>Méthodologie de la majoration régulière</a:t>
            </a:r>
            <a:endParaRPr lang="en-US" dirty="0" smtClean="0"/>
          </a:p>
        </p:txBody>
      </p:sp>
    </p:spTree>
    <p:extLst>
      <p:ext uri="{BB962C8B-B14F-4D97-AF65-F5344CB8AC3E}">
        <p14:creationId xmlns:p14="http://schemas.microsoft.com/office/powerpoint/2010/main" val="28895540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Line 4"/>
          <p:cNvSpPr>
            <a:spLocks noChangeShapeType="1"/>
          </p:cNvSpPr>
          <p:nvPr/>
        </p:nvSpPr>
        <p:spPr bwMode="auto">
          <a:xfrm>
            <a:off x="1043608" y="1124744"/>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dirty="0"/>
          </a:p>
        </p:txBody>
      </p:sp>
      <p:sp>
        <p:nvSpPr>
          <p:cNvPr id="26629"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EAA2F11F-4431-4712-B90B-23D5B2EC4EA6}" type="slidenum">
              <a:rPr lang="en-US" sz="1400" smtClean="0">
                <a:solidFill>
                  <a:schemeClr val="bg1"/>
                </a:solidFill>
              </a:rPr>
              <a:pPr eaLnBrk="1" hangingPunct="1"/>
              <a:t>17</a:t>
            </a:fld>
            <a:endParaRPr lang="en-US" sz="1400" dirty="0" smtClean="0"/>
          </a:p>
        </p:txBody>
      </p:sp>
      <p:sp>
        <p:nvSpPr>
          <p:cNvPr id="6" name="AutoShape 2"/>
          <p:cNvSpPr>
            <a:spLocks noGrp="1" noChangeArrowheads="1"/>
          </p:cNvSpPr>
          <p:nvPr>
            <p:ph type="title" idx="4294967295"/>
          </p:nvPr>
        </p:nvSpPr>
        <p:spPr>
          <a:xfrm>
            <a:off x="1143000" y="260648"/>
            <a:ext cx="7848600" cy="936104"/>
          </a:xfrm>
        </p:spPr>
        <p:txBody>
          <a:bodyPr anchor="ctr" anchorCtr="1"/>
          <a:lstStyle/>
          <a:p>
            <a:pPr algn="ctr" eaLnBrk="1" hangingPunct="1"/>
            <a:r>
              <a:rPr lang="fr-CA" sz="3800" dirty="0"/>
              <a:t>Méthodologie de la majoration régulière</a:t>
            </a:r>
            <a:endParaRPr lang="en-US" dirty="0" smtClean="0"/>
          </a:p>
        </p:txBody>
      </p:sp>
      <p:graphicFrame>
        <p:nvGraphicFramePr>
          <p:cNvPr id="11" name="Table 10"/>
          <p:cNvGraphicFramePr>
            <a:graphicFrameLocks noGrp="1"/>
          </p:cNvGraphicFramePr>
          <p:nvPr>
            <p:extLst>
              <p:ext uri="{D42A27DB-BD31-4B8C-83A1-F6EECF244321}">
                <p14:modId xmlns:p14="http://schemas.microsoft.com/office/powerpoint/2010/main" val="3188520553"/>
              </p:ext>
            </p:extLst>
          </p:nvPr>
        </p:nvGraphicFramePr>
        <p:xfrm>
          <a:off x="1475656" y="2235110"/>
          <a:ext cx="6095999" cy="1847361"/>
        </p:xfrm>
        <a:graphic>
          <a:graphicData uri="http://schemas.openxmlformats.org/drawingml/2006/table">
            <a:tbl>
              <a:tblPr/>
              <a:tblGrid>
                <a:gridCol w="1840766"/>
                <a:gridCol w="601316"/>
                <a:gridCol w="601316"/>
                <a:gridCol w="598249"/>
                <a:gridCol w="598249"/>
                <a:gridCol w="653471"/>
                <a:gridCol w="601316"/>
                <a:gridCol w="601316"/>
              </a:tblGrid>
              <a:tr h="193210">
                <a:tc>
                  <a:txBody>
                    <a:bodyPr/>
                    <a:lstStyle/>
                    <a:p>
                      <a:pPr algn="l" fontAlgn="b"/>
                      <a:r>
                        <a:rPr lang="en-CA" sz="1200" b="1" i="0" u="none" strike="noStrike" dirty="0" smtClean="0">
                          <a:solidFill>
                            <a:srgbClr val="000000"/>
                          </a:solidFill>
                          <a:effectLst/>
                          <a:latin typeface="Arial"/>
                        </a:rPr>
                        <a:t>PARTIE </a:t>
                      </a:r>
                      <a:r>
                        <a:rPr lang="en-CA" sz="1200" b="1" i="0" u="none" strike="noStrike" dirty="0">
                          <a:solidFill>
                            <a:srgbClr val="000000"/>
                          </a:solidFill>
                          <a:effectLst/>
                          <a:latin typeface="Arial"/>
                        </a:rPr>
                        <a:t>B </a:t>
                      </a:r>
                    </a:p>
                  </a:txBody>
                  <a:tcPr marL="9525" marR="9525" marT="9525" marB="0" anchor="b">
                    <a:lnL>
                      <a:noFill/>
                    </a:lnL>
                    <a:lnR>
                      <a:noFill/>
                    </a:lnR>
                    <a:lnT>
                      <a:noFill/>
                    </a:lnT>
                    <a:lnB>
                      <a:noFill/>
                    </a:lnB>
                  </a:tcPr>
                </a:tc>
                <a:tc>
                  <a:txBody>
                    <a:bodyPr/>
                    <a:lstStyle/>
                    <a:p>
                      <a:pPr algn="l" fontAlgn="b"/>
                      <a:endParaRPr lang="en-CA" sz="1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CA" sz="1100" b="0" i="0" u="none" strike="noStrike" dirty="0">
                        <a:solidFill>
                          <a:srgbClr val="000000"/>
                        </a:solidFill>
                        <a:effectLst/>
                        <a:latin typeface="Calibri"/>
                      </a:endParaRPr>
                    </a:p>
                  </a:txBody>
                  <a:tcPr marL="9525" marR="9525" marT="9525" marB="0" anchor="b">
                    <a:lnL>
                      <a:noFill/>
                    </a:lnL>
                    <a:lnR>
                      <a:noFill/>
                    </a:lnR>
                    <a:lnT>
                      <a:noFill/>
                    </a:lnT>
                    <a:lnB>
                      <a:noFill/>
                    </a:lnB>
                  </a:tcPr>
                </a:tc>
                <a:tc gridSpan="3">
                  <a:txBody>
                    <a:bodyPr/>
                    <a:lstStyle/>
                    <a:p>
                      <a:pPr algn="ctr" fontAlgn="b"/>
                      <a:r>
                        <a:rPr lang="en-CA" sz="1200" b="1" i="0" u="none" strike="noStrike" dirty="0" smtClean="0">
                          <a:solidFill>
                            <a:srgbClr val="000000"/>
                          </a:solidFill>
                          <a:effectLst/>
                          <a:latin typeface="Arial"/>
                        </a:rPr>
                        <a:t>Tableau des augmentations de prix</a:t>
                      </a:r>
                      <a:endParaRPr lang="en-CA" sz="1200" b="1" i="0" u="none" strike="noStrike" dirty="0">
                        <a:solidFill>
                          <a:srgbClr val="000000"/>
                        </a:solidFill>
                        <a:effectLst/>
                        <a:latin typeface="Arial"/>
                      </a:endParaRPr>
                    </a:p>
                  </a:txBody>
                  <a:tcPr marL="9525" marR="9525" marT="9525" marB="0" anchor="b">
                    <a:lnL>
                      <a:noFill/>
                    </a:lnL>
                    <a:lnR>
                      <a:noFill/>
                    </a:lnR>
                    <a:lnT>
                      <a:noFill/>
                    </a:lnT>
                    <a:lnB>
                      <a:noFill/>
                    </a:lnB>
                  </a:tcPr>
                </a:tc>
                <a:tc hMerge="1">
                  <a:txBody>
                    <a:bodyPr/>
                    <a:lstStyle/>
                    <a:p>
                      <a:endParaRPr lang="en-CA"/>
                    </a:p>
                  </a:txBody>
                  <a:tcPr/>
                </a:tc>
                <a:tc hMerge="1">
                  <a:txBody>
                    <a:bodyPr/>
                    <a:lstStyle/>
                    <a:p>
                      <a:endParaRPr lang="en-CA"/>
                    </a:p>
                  </a:txBody>
                  <a:tcPr/>
                </a:tc>
                <a:tc>
                  <a:txBody>
                    <a:bodyPr/>
                    <a:lstStyle/>
                    <a:p>
                      <a:pPr algn="l" fontAlgn="b"/>
                      <a:endParaRPr lang="en-CA" sz="1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CA" sz="1100" b="0" i="0" u="none" strike="noStrike" dirty="0">
                        <a:solidFill>
                          <a:srgbClr val="000000"/>
                        </a:solidFill>
                        <a:effectLst/>
                        <a:latin typeface="Calibri"/>
                      </a:endParaRPr>
                    </a:p>
                  </a:txBody>
                  <a:tcPr marL="9525" marR="9525" marT="9525" marB="0" anchor="b">
                    <a:lnL>
                      <a:noFill/>
                    </a:lnL>
                    <a:lnR>
                      <a:noFill/>
                    </a:lnR>
                    <a:lnT>
                      <a:noFill/>
                    </a:lnT>
                    <a:lnB>
                      <a:noFill/>
                    </a:lnB>
                  </a:tcPr>
                </a:tc>
              </a:tr>
              <a:tr h="193210">
                <a:tc>
                  <a:txBody>
                    <a:bodyPr/>
                    <a:lstStyle/>
                    <a:p>
                      <a:pPr algn="l" fontAlgn="b"/>
                      <a:endParaRPr lang="en-CA" sz="1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CA" sz="1100" b="0" i="0" u="none" strike="noStrike" dirty="0">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CA" sz="1100" b="0" i="0" u="none" strike="noStrike" dirty="0">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CA" sz="1100" b="0" i="0" u="none" strike="noStrike" dirty="0">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CA" sz="1100" b="0" i="0" u="none" strike="noStrike" dirty="0">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CA" sz="1100" b="0" i="0" u="none" strike="noStrike" dirty="0">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CA" sz="1100" b="0" i="0" u="none" strike="noStrike" dirty="0">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CA" sz="1100" b="0" i="0" u="none" strike="noStrike" dirty="0">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r h="193210">
                <a:tc>
                  <a:txBody>
                    <a:bodyPr/>
                    <a:lstStyle/>
                    <a:p>
                      <a:pPr algn="l" fontAlgn="b"/>
                      <a:r>
                        <a:rPr lang="en-CA" sz="1100" b="0" i="0" u="none" strike="noStrike" dirty="0">
                          <a:solidFill>
                            <a:srgbClr val="000000"/>
                          </a:solidFill>
                          <a:effectLst/>
                          <a:latin typeface="Calibri"/>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fontAlgn="ctr"/>
                      <a:r>
                        <a:rPr lang="en-CA" sz="1100" b="0" i="0" u="none" strike="noStrike" dirty="0" smtClean="0">
                          <a:solidFill>
                            <a:srgbClr val="000000"/>
                          </a:solidFill>
                          <a:effectLst/>
                          <a:latin typeface="Calibri"/>
                        </a:rPr>
                        <a:t>2007</a:t>
                      </a:r>
                      <a:endParaRPr lang="en-CA" sz="11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a:txBody>
                    <a:bodyPr/>
                    <a:lstStyle/>
                    <a:p>
                      <a:pPr algn="ctr" fontAlgn="b"/>
                      <a:r>
                        <a:rPr lang="en-CA" sz="1100" b="0" i="0" u="none" strike="noStrike" dirty="0" smtClean="0">
                          <a:solidFill>
                            <a:srgbClr val="000000"/>
                          </a:solidFill>
                          <a:effectLst/>
                          <a:latin typeface="Calibri"/>
                        </a:rPr>
                        <a:t>2008</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100" b="0" i="0" u="none" strike="noStrike" dirty="0" smtClean="0">
                          <a:solidFill>
                            <a:srgbClr val="000000"/>
                          </a:solidFill>
                          <a:effectLst/>
                          <a:latin typeface="Calibri"/>
                        </a:rPr>
                        <a:t>2009</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100" b="0" i="0" u="none" strike="noStrike" dirty="0" smtClean="0">
                          <a:solidFill>
                            <a:srgbClr val="000000"/>
                          </a:solidFill>
                          <a:effectLst/>
                          <a:latin typeface="Calibri"/>
                        </a:rPr>
                        <a:t>2010</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100" b="0" i="0" u="none" strike="noStrike" dirty="0" smtClean="0">
                          <a:solidFill>
                            <a:srgbClr val="000000"/>
                          </a:solidFill>
                          <a:effectLst/>
                          <a:latin typeface="Calibri"/>
                        </a:rPr>
                        <a:t>2011</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100" b="0" i="0" u="none" strike="noStrike" dirty="0" smtClean="0">
                          <a:solidFill>
                            <a:srgbClr val="000000"/>
                          </a:solidFill>
                          <a:effectLst/>
                          <a:latin typeface="Calibri"/>
                        </a:rPr>
                        <a:t>2012</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616">
                <a:tc>
                  <a:txBody>
                    <a:bodyPr/>
                    <a:lstStyle/>
                    <a:p>
                      <a:pPr algn="l" fontAlgn="b"/>
                      <a:r>
                        <a:rPr lang="fr-CA" sz="800" b="0" i="0" u="none" strike="noStrike" noProof="0" dirty="0" smtClean="0">
                          <a:solidFill>
                            <a:srgbClr val="000000"/>
                          </a:solidFill>
                          <a:effectLst/>
                          <a:latin typeface="Calibri"/>
                        </a:rPr>
                        <a:t>Prix courant (prix/unité)</a:t>
                      </a:r>
                      <a:endParaRPr lang="fr-CA" sz="800" b="0" i="0" u="none" strike="noStrike" noProof="0"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dirty="0" smtClean="0">
                          <a:solidFill>
                            <a:srgbClr val="000000"/>
                          </a:solidFill>
                          <a:effectLst/>
                          <a:latin typeface="Calibri"/>
                        </a:rPr>
                        <a:t>20,00</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dirty="0" smtClean="0">
                          <a:solidFill>
                            <a:srgbClr val="000000"/>
                          </a:solidFill>
                          <a:effectLst/>
                          <a:latin typeface="Calibri"/>
                        </a:rPr>
                        <a:t>20,00</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dirty="0" smtClean="0">
                          <a:solidFill>
                            <a:srgbClr val="000000"/>
                          </a:solidFill>
                          <a:effectLst/>
                          <a:latin typeface="Calibri"/>
                        </a:rPr>
                        <a:t>20,00</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dirty="0" smtClean="0">
                          <a:solidFill>
                            <a:srgbClr val="000000"/>
                          </a:solidFill>
                          <a:effectLst/>
                          <a:latin typeface="Calibri"/>
                        </a:rPr>
                        <a:t>20,00</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dirty="0" smtClean="0">
                          <a:solidFill>
                            <a:srgbClr val="000000"/>
                          </a:solidFill>
                          <a:effectLst/>
                          <a:latin typeface="Calibri"/>
                        </a:rPr>
                        <a:t>21,00</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dirty="0" smtClean="0">
                          <a:solidFill>
                            <a:srgbClr val="000000"/>
                          </a:solidFill>
                          <a:effectLst/>
                          <a:latin typeface="Calibri"/>
                        </a:rPr>
                        <a:t>21,00</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dirty="0" smtClean="0">
                          <a:solidFill>
                            <a:srgbClr val="000000"/>
                          </a:solidFill>
                          <a:effectLst/>
                          <a:latin typeface="Calibri"/>
                        </a:rPr>
                        <a:t>21,00</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613">
                <a:tc>
                  <a:txBody>
                    <a:bodyPr/>
                    <a:lstStyle/>
                    <a:p>
                      <a:pPr algn="l" fontAlgn="b"/>
                      <a:r>
                        <a:rPr lang="fr-CA" sz="800" b="0" i="0" u="none" strike="noStrike" noProof="0" dirty="0" smtClean="0">
                          <a:solidFill>
                            <a:srgbClr val="000000"/>
                          </a:solidFill>
                          <a:effectLst/>
                          <a:latin typeface="Calibri"/>
                        </a:rPr>
                        <a:t>Augmentation</a:t>
                      </a:r>
                      <a:r>
                        <a:rPr lang="fr-CA" sz="800" b="0" i="0" u="none" strike="noStrike" baseline="0" noProof="0" dirty="0" smtClean="0">
                          <a:solidFill>
                            <a:srgbClr val="000000"/>
                          </a:solidFill>
                          <a:effectLst/>
                          <a:latin typeface="Calibri"/>
                        </a:rPr>
                        <a:t> du prix courant (</a:t>
                      </a:r>
                      <a:r>
                        <a:rPr lang="fr-CA" sz="800" b="0" i="0" u="none" strike="noStrike" noProof="0" dirty="0" smtClean="0">
                          <a:solidFill>
                            <a:srgbClr val="000000"/>
                          </a:solidFill>
                          <a:effectLst/>
                          <a:latin typeface="Calibri"/>
                        </a:rPr>
                        <a:t>%)</a:t>
                      </a:r>
                      <a:endParaRPr lang="fr-CA" sz="800" b="0" i="0" u="none" strike="noStrike" noProof="0"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CA" sz="1100" b="0" i="0" u="none" strike="noStrike" dirty="0">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dirty="0">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dirty="0">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dirty="0">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CA" sz="1100" b="0" i="0" u="none" strike="noStrike" dirty="0" smtClean="0">
                          <a:solidFill>
                            <a:srgbClr val="000000"/>
                          </a:solidFill>
                          <a:effectLst/>
                          <a:latin typeface="Calibri"/>
                        </a:rPr>
                        <a:t>5,00 %</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dirty="0">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dirty="0">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814">
                <a:tc>
                  <a:txBody>
                    <a:bodyPr/>
                    <a:lstStyle/>
                    <a:p>
                      <a:pPr algn="l" fontAlgn="b"/>
                      <a:r>
                        <a:rPr lang="fr-CA" sz="800" b="0" i="0" u="none" strike="noStrike" noProof="0" dirty="0" smtClean="0">
                          <a:solidFill>
                            <a:srgbClr val="000000"/>
                          </a:solidFill>
                          <a:effectLst/>
                          <a:latin typeface="Calibri"/>
                        </a:rPr>
                        <a:t>Prix de vente maximal/unité</a:t>
                      </a:r>
                      <a:endParaRPr lang="fr-CA" sz="800" b="0" i="0" u="none" strike="noStrike" noProof="0"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dirty="0" smtClean="0">
                          <a:solidFill>
                            <a:srgbClr val="000000"/>
                          </a:solidFill>
                          <a:effectLst/>
                          <a:latin typeface="Calibri"/>
                        </a:rPr>
                        <a:t>20,00</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dirty="0" smtClean="0">
                          <a:solidFill>
                            <a:srgbClr val="000000"/>
                          </a:solidFill>
                          <a:effectLst/>
                          <a:latin typeface="Calibri"/>
                        </a:rPr>
                        <a:t>20,00</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dirty="0" smtClean="0">
                          <a:solidFill>
                            <a:srgbClr val="000000"/>
                          </a:solidFill>
                          <a:effectLst/>
                          <a:latin typeface="Calibri"/>
                        </a:rPr>
                        <a:t>20,00</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dirty="0" smtClean="0">
                          <a:solidFill>
                            <a:srgbClr val="000000"/>
                          </a:solidFill>
                          <a:effectLst/>
                          <a:latin typeface="Calibri"/>
                        </a:rPr>
                        <a:t>20,00</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dirty="0" smtClean="0">
                          <a:solidFill>
                            <a:srgbClr val="000000"/>
                          </a:solidFill>
                          <a:effectLst/>
                          <a:latin typeface="Calibri"/>
                        </a:rPr>
                        <a:t>21,00</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dirty="0" smtClean="0">
                          <a:solidFill>
                            <a:srgbClr val="000000"/>
                          </a:solidFill>
                          <a:effectLst/>
                          <a:latin typeface="Calibri"/>
                        </a:rPr>
                        <a:t>21,00</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dirty="0" smtClean="0">
                          <a:solidFill>
                            <a:srgbClr val="000000"/>
                          </a:solidFill>
                          <a:effectLst/>
                          <a:latin typeface="Calibri"/>
                        </a:rPr>
                        <a:t>21,00</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613">
                <a:tc>
                  <a:txBody>
                    <a:bodyPr/>
                    <a:lstStyle/>
                    <a:p>
                      <a:pPr algn="l" fontAlgn="b"/>
                      <a:r>
                        <a:rPr lang="fr-CA" sz="800" b="0" i="0" u="none" strike="noStrike" noProof="0" dirty="0" smtClean="0">
                          <a:solidFill>
                            <a:srgbClr val="000000"/>
                          </a:solidFill>
                          <a:effectLst/>
                          <a:latin typeface="Calibri"/>
                        </a:rPr>
                        <a:t>Entrée en vigueur de l’augmentation du prix courant</a:t>
                      </a:r>
                      <a:endParaRPr lang="fr-CA" sz="800" b="0" i="0" u="none" strike="noStrike" noProof="0"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dirty="0">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dirty="0">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dirty="0">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dirty="0">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CA" sz="1100" b="0" i="0" u="none" strike="noStrike" dirty="0" smtClean="0">
                          <a:solidFill>
                            <a:srgbClr val="000000"/>
                          </a:solidFill>
                          <a:effectLst/>
                          <a:latin typeface="Calibri"/>
                        </a:rPr>
                        <a:t>1-avr-10</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dirty="0">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dirty="0">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29620581"/>
              </p:ext>
            </p:extLst>
          </p:nvPr>
        </p:nvGraphicFramePr>
        <p:xfrm>
          <a:off x="1475656" y="4158132"/>
          <a:ext cx="6095999" cy="1277938"/>
        </p:xfrm>
        <a:graphic>
          <a:graphicData uri="http://schemas.openxmlformats.org/drawingml/2006/table">
            <a:tbl>
              <a:tblPr/>
              <a:tblGrid>
                <a:gridCol w="1828800"/>
                <a:gridCol w="609600"/>
                <a:gridCol w="609600"/>
                <a:gridCol w="609600"/>
                <a:gridCol w="609600"/>
                <a:gridCol w="609600"/>
                <a:gridCol w="609600"/>
                <a:gridCol w="609599"/>
              </a:tblGrid>
              <a:tr h="193070">
                <a:tc>
                  <a:txBody>
                    <a:bodyPr/>
                    <a:lstStyle/>
                    <a:p>
                      <a:pPr algn="l" fontAlgn="b"/>
                      <a:r>
                        <a:rPr lang="en-CA" sz="1100" b="1" i="0" u="none" strike="noStrike" dirty="0" smtClean="0">
                          <a:solidFill>
                            <a:srgbClr val="000000"/>
                          </a:solidFill>
                          <a:effectLst/>
                          <a:latin typeface="Calibri"/>
                        </a:rPr>
                        <a:t>Québec</a:t>
                      </a:r>
                      <a:endParaRPr lang="en-CA" sz="1100" b="1" i="0" u="none" strike="noStrike" dirty="0">
                        <a:solidFill>
                          <a:srgbClr val="000000"/>
                        </a:solidFill>
                        <a:effectLst/>
                        <a:latin typeface="Calibri"/>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fontAlgn="ctr"/>
                      <a:r>
                        <a:rPr lang="en-CA" sz="1100" b="0" i="0" u="none" strike="noStrike" dirty="0" smtClean="0">
                          <a:solidFill>
                            <a:srgbClr val="000000"/>
                          </a:solidFill>
                          <a:effectLst/>
                          <a:latin typeface="Calibri"/>
                        </a:rPr>
                        <a:t>2007</a:t>
                      </a:r>
                      <a:endParaRPr lang="en-CA" sz="11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a:txBody>
                    <a:bodyPr/>
                    <a:lstStyle/>
                    <a:p>
                      <a:pPr algn="ctr" fontAlgn="b"/>
                      <a:r>
                        <a:rPr lang="en-CA" sz="1100" b="0" i="0" u="none" strike="noStrike" dirty="0" smtClean="0">
                          <a:solidFill>
                            <a:srgbClr val="000000"/>
                          </a:solidFill>
                          <a:effectLst/>
                          <a:latin typeface="Calibri"/>
                        </a:rPr>
                        <a:t>2008</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100" b="0" i="0" u="none" strike="noStrike" dirty="0" smtClean="0">
                          <a:solidFill>
                            <a:srgbClr val="000000"/>
                          </a:solidFill>
                          <a:effectLst/>
                          <a:latin typeface="Calibri"/>
                        </a:rPr>
                        <a:t>2009</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100" b="0" i="0" u="none" strike="noStrike" dirty="0" smtClean="0">
                          <a:solidFill>
                            <a:srgbClr val="000000"/>
                          </a:solidFill>
                          <a:effectLst/>
                          <a:latin typeface="Calibri"/>
                        </a:rPr>
                        <a:t>2010</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100" b="0" i="0" u="none" strike="noStrike" dirty="0" smtClean="0">
                          <a:solidFill>
                            <a:srgbClr val="000000"/>
                          </a:solidFill>
                          <a:effectLst/>
                          <a:latin typeface="Calibri"/>
                        </a:rPr>
                        <a:t>2011</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100" b="0" i="0" u="none" strike="noStrike" dirty="0" smtClean="0">
                          <a:solidFill>
                            <a:srgbClr val="000000"/>
                          </a:solidFill>
                          <a:effectLst/>
                          <a:latin typeface="Calibri"/>
                        </a:rPr>
                        <a:t>2012</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395">
                <a:tc>
                  <a:txBody>
                    <a:bodyPr/>
                    <a:lstStyle/>
                    <a:p>
                      <a:pPr algn="l" fontAlgn="b"/>
                      <a:r>
                        <a:rPr lang="fr-CA" sz="800" b="0" i="0" u="none" strike="noStrike" noProof="0" dirty="0" smtClean="0">
                          <a:solidFill>
                            <a:srgbClr val="000000"/>
                          </a:solidFill>
                          <a:effectLst/>
                          <a:latin typeface="Calibri"/>
                        </a:rPr>
                        <a:t>Prix courant (prix/unité)</a:t>
                      </a:r>
                      <a:endParaRPr lang="fr-CA" sz="800" b="0" i="0" u="none" strike="noStrike" noProof="0"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dirty="0" smtClean="0">
                          <a:solidFill>
                            <a:srgbClr val="000000"/>
                          </a:solidFill>
                          <a:effectLst/>
                          <a:latin typeface="Calibri"/>
                        </a:rPr>
                        <a:t>15,00</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dirty="0" smtClean="0">
                          <a:solidFill>
                            <a:srgbClr val="000000"/>
                          </a:solidFill>
                          <a:effectLst/>
                          <a:latin typeface="Calibri"/>
                        </a:rPr>
                        <a:t>15,00</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dirty="0" smtClean="0">
                          <a:solidFill>
                            <a:srgbClr val="000000"/>
                          </a:solidFill>
                          <a:effectLst/>
                          <a:latin typeface="Calibri"/>
                        </a:rPr>
                        <a:t>15,00</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dirty="0" smtClean="0">
                          <a:solidFill>
                            <a:srgbClr val="000000"/>
                          </a:solidFill>
                          <a:effectLst/>
                          <a:latin typeface="Calibri"/>
                        </a:rPr>
                        <a:t>15,00</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dirty="0" smtClean="0">
                          <a:solidFill>
                            <a:srgbClr val="000000"/>
                          </a:solidFill>
                          <a:effectLst/>
                          <a:latin typeface="Calibri"/>
                        </a:rPr>
                        <a:t>15,60</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dirty="0" smtClean="0">
                          <a:solidFill>
                            <a:srgbClr val="000000"/>
                          </a:solidFill>
                          <a:effectLst/>
                          <a:latin typeface="Calibri"/>
                        </a:rPr>
                        <a:t>15,60</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dirty="0" smtClean="0">
                          <a:solidFill>
                            <a:srgbClr val="000000"/>
                          </a:solidFill>
                          <a:effectLst/>
                          <a:latin typeface="Calibri"/>
                        </a:rPr>
                        <a:t>15,60</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426">
                <a:tc>
                  <a:txBody>
                    <a:bodyPr/>
                    <a:lstStyle/>
                    <a:p>
                      <a:pPr algn="l" fontAlgn="b"/>
                      <a:r>
                        <a:rPr lang="fr-CA" sz="800" b="0" i="0" u="none" strike="noStrike" noProof="0" dirty="0" smtClean="0">
                          <a:solidFill>
                            <a:srgbClr val="000000"/>
                          </a:solidFill>
                          <a:effectLst/>
                          <a:latin typeface="Calibri"/>
                        </a:rPr>
                        <a:t>Augmentation</a:t>
                      </a:r>
                      <a:r>
                        <a:rPr lang="fr-CA" sz="800" b="0" i="0" u="none" strike="noStrike" baseline="0" noProof="0" dirty="0" smtClean="0">
                          <a:solidFill>
                            <a:srgbClr val="000000"/>
                          </a:solidFill>
                          <a:effectLst/>
                          <a:latin typeface="Calibri"/>
                        </a:rPr>
                        <a:t> du prix courant (</a:t>
                      </a:r>
                      <a:r>
                        <a:rPr lang="fr-CA" sz="800" b="0" i="0" u="none" strike="noStrike" noProof="0" dirty="0" smtClean="0">
                          <a:solidFill>
                            <a:srgbClr val="000000"/>
                          </a:solidFill>
                          <a:effectLst/>
                          <a:latin typeface="Calibri"/>
                        </a:rPr>
                        <a:t>%)</a:t>
                      </a:r>
                      <a:endParaRPr lang="fr-CA" sz="800" b="0" i="0" u="none" strike="noStrike" noProof="0"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CA" sz="1100" b="0" i="0" u="none" strike="noStrike" dirty="0">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dirty="0">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dirty="0">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dirty="0">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CA" sz="1100" b="0" i="0" u="none" strike="noStrike" dirty="0" smtClean="0">
                          <a:solidFill>
                            <a:srgbClr val="000000"/>
                          </a:solidFill>
                          <a:effectLst/>
                          <a:latin typeface="Calibri"/>
                        </a:rPr>
                        <a:t>4,00 %</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dirty="0">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dirty="0">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621">
                <a:tc>
                  <a:txBody>
                    <a:bodyPr/>
                    <a:lstStyle/>
                    <a:p>
                      <a:pPr algn="l" fontAlgn="b"/>
                      <a:r>
                        <a:rPr lang="fr-CA" sz="800" b="0" i="0" u="none" strike="noStrike" noProof="0" dirty="0" smtClean="0">
                          <a:solidFill>
                            <a:srgbClr val="000000"/>
                          </a:solidFill>
                          <a:effectLst/>
                          <a:latin typeface="Calibri"/>
                        </a:rPr>
                        <a:t>Prix de vente maximal/unité</a:t>
                      </a:r>
                      <a:endParaRPr lang="fr-CA" sz="800" b="0" i="0" u="none" strike="noStrike" noProof="0"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dirty="0" smtClean="0">
                          <a:solidFill>
                            <a:srgbClr val="000000"/>
                          </a:solidFill>
                          <a:effectLst/>
                          <a:latin typeface="Calibri"/>
                        </a:rPr>
                        <a:t>15,00</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dirty="0" smtClean="0">
                          <a:solidFill>
                            <a:srgbClr val="000000"/>
                          </a:solidFill>
                          <a:effectLst/>
                          <a:latin typeface="Calibri"/>
                        </a:rPr>
                        <a:t>15,00</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dirty="0" smtClean="0">
                          <a:solidFill>
                            <a:srgbClr val="000000"/>
                          </a:solidFill>
                          <a:effectLst/>
                          <a:latin typeface="Calibri"/>
                        </a:rPr>
                        <a:t>15,00</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dirty="0" smtClean="0">
                          <a:solidFill>
                            <a:srgbClr val="000000"/>
                          </a:solidFill>
                          <a:effectLst/>
                          <a:latin typeface="Calibri"/>
                        </a:rPr>
                        <a:t>15,00</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dirty="0" smtClean="0">
                          <a:solidFill>
                            <a:srgbClr val="000000"/>
                          </a:solidFill>
                          <a:effectLst/>
                          <a:latin typeface="Calibri"/>
                        </a:rPr>
                        <a:t>15,60</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dirty="0" smtClean="0">
                          <a:solidFill>
                            <a:srgbClr val="000000"/>
                          </a:solidFill>
                          <a:effectLst/>
                          <a:latin typeface="Calibri"/>
                        </a:rPr>
                        <a:t>15,60</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dirty="0" smtClean="0">
                          <a:solidFill>
                            <a:srgbClr val="000000"/>
                          </a:solidFill>
                          <a:effectLst/>
                          <a:latin typeface="Calibri"/>
                        </a:rPr>
                        <a:t>15,60</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426">
                <a:tc>
                  <a:txBody>
                    <a:bodyPr/>
                    <a:lstStyle/>
                    <a:p>
                      <a:pPr algn="l" fontAlgn="b"/>
                      <a:r>
                        <a:rPr lang="fr-CA" sz="800" b="0" i="0" u="none" strike="noStrike" noProof="0" dirty="0" smtClean="0">
                          <a:solidFill>
                            <a:srgbClr val="000000"/>
                          </a:solidFill>
                          <a:effectLst/>
                          <a:latin typeface="Calibri"/>
                        </a:rPr>
                        <a:t>Entrée en vigueur de l’augmentation du prix courant</a:t>
                      </a:r>
                      <a:endParaRPr lang="fr-CA" sz="800" b="0" i="0" u="none" strike="noStrike" noProof="0"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dirty="0">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dirty="0">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dirty="0">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dirty="0">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CA" sz="1100" b="0" i="0" u="none" strike="noStrike" dirty="0" smtClean="0">
                          <a:solidFill>
                            <a:srgbClr val="000000"/>
                          </a:solidFill>
                          <a:effectLst/>
                          <a:latin typeface="Calibri"/>
                        </a:rPr>
                        <a:t>1-avr-10</a:t>
                      </a:r>
                      <a:endParaRPr lang="en-CA"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dirty="0">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CA" sz="1100" b="0" i="0" u="none" strike="noStrike" dirty="0">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3" name="Rectangle 10"/>
          <p:cNvSpPr>
            <a:spLocks noChangeArrowheads="1"/>
          </p:cNvSpPr>
          <p:nvPr/>
        </p:nvSpPr>
        <p:spPr bwMode="auto">
          <a:xfrm>
            <a:off x="1115616" y="1150357"/>
            <a:ext cx="7560840" cy="1138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r>
              <a:rPr lang="en-US" sz="1700" b="1" dirty="0" smtClean="0">
                <a:cs typeface="Arial" charset="0"/>
              </a:rPr>
              <a:t>PARTIE A</a:t>
            </a:r>
            <a:endParaRPr lang="en-US" sz="1700" b="1" dirty="0">
              <a:cs typeface="Arial" charset="0"/>
            </a:endParaRPr>
          </a:p>
          <a:p>
            <a:r>
              <a:rPr lang="fr-FR" sz="1700" b="1" dirty="0">
                <a:cs typeface="Arial" charset="0"/>
              </a:rPr>
              <a:t>On doit fournir des renseignements sur le produit </a:t>
            </a:r>
            <a:r>
              <a:rPr lang="fr-FR" sz="1700" b="1" dirty="0" smtClean="0">
                <a:cs typeface="Arial" charset="0"/>
              </a:rPr>
              <a:t>médicamenteux, des </a:t>
            </a:r>
            <a:r>
              <a:rPr lang="fr-FR" sz="1700" b="1" dirty="0">
                <a:cs typeface="Arial" charset="0"/>
              </a:rPr>
              <a:t>renseignements de base et une description de l’avantage comme l’exige le </a:t>
            </a:r>
            <a:r>
              <a:rPr lang="fr-FR" sz="1700" b="1" dirty="0" smtClean="0">
                <a:cs typeface="Arial" charset="0"/>
              </a:rPr>
              <a:t>formulaire.</a:t>
            </a:r>
            <a:endParaRPr lang="en-CA" sz="1700" b="1" dirty="0">
              <a:cs typeface="Arial" charset="0"/>
            </a:endParaRPr>
          </a:p>
        </p:txBody>
      </p:sp>
      <p:sp>
        <p:nvSpPr>
          <p:cNvPr id="14" name="TextBox 6"/>
          <p:cNvSpPr txBox="1">
            <a:spLocks noChangeArrowheads="1"/>
          </p:cNvSpPr>
          <p:nvPr/>
        </p:nvSpPr>
        <p:spPr bwMode="auto">
          <a:xfrm>
            <a:off x="1115616" y="5445223"/>
            <a:ext cx="7128792"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700" b="1" dirty="0" smtClean="0">
                <a:cs typeface="Arial" charset="0"/>
              </a:rPr>
              <a:t>On doit fournir des </a:t>
            </a:r>
            <a:r>
              <a:rPr lang="fr-FR" sz="1700" b="1" dirty="0">
                <a:cs typeface="Arial" charset="0"/>
              </a:rPr>
              <a:t>copies du prix courant </a:t>
            </a:r>
            <a:r>
              <a:rPr lang="fr-FR" sz="1700" b="1" dirty="0" smtClean="0">
                <a:cs typeface="Arial" charset="0"/>
              </a:rPr>
              <a:t>pour </a:t>
            </a:r>
            <a:r>
              <a:rPr lang="fr-FR" sz="1700" b="1" dirty="0">
                <a:cs typeface="Arial" charset="0"/>
              </a:rPr>
              <a:t>chaque année dont on fait rapport dans le tableau des augmentations de </a:t>
            </a:r>
            <a:r>
              <a:rPr lang="fr-FR" sz="1700" b="1" dirty="0" smtClean="0">
                <a:cs typeface="Arial" charset="0"/>
              </a:rPr>
              <a:t>prix.</a:t>
            </a:r>
            <a:endParaRPr lang="en-CA" sz="1700" dirty="0"/>
          </a:p>
        </p:txBody>
      </p:sp>
    </p:spTree>
    <p:extLst>
      <p:ext uri="{BB962C8B-B14F-4D97-AF65-F5344CB8AC3E}">
        <p14:creationId xmlns:p14="http://schemas.microsoft.com/office/powerpoint/2010/main" val="25858168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idx="4294967295"/>
          </p:nvPr>
        </p:nvSpPr>
        <p:spPr>
          <a:xfrm>
            <a:off x="1143000" y="260648"/>
            <a:ext cx="7848600" cy="648072"/>
          </a:xfrm>
        </p:spPr>
        <p:txBody>
          <a:bodyPr/>
          <a:lstStyle/>
          <a:p>
            <a:pPr algn="ctr" eaLnBrk="1" hangingPunct="1"/>
            <a:r>
              <a:rPr lang="fr-FR" sz="3200" dirty="0"/>
              <a:t>Méthodologie de la majoration </a:t>
            </a:r>
            <a:r>
              <a:rPr lang="fr-FR" sz="3200" dirty="0" smtClean="0"/>
              <a:t>régulière – </a:t>
            </a:r>
            <a:br>
              <a:rPr lang="fr-FR" sz="3200" dirty="0" smtClean="0"/>
            </a:br>
            <a:r>
              <a:rPr lang="fr-FR" sz="3200" dirty="0" smtClean="0"/>
              <a:t>Calcul du PRPL</a:t>
            </a:r>
            <a:r>
              <a:rPr lang="en-US" sz="3200" dirty="0" smtClean="0"/>
              <a:t>*</a:t>
            </a:r>
          </a:p>
        </p:txBody>
      </p:sp>
      <p:sp>
        <p:nvSpPr>
          <p:cNvPr id="22531" name="Rectangle 3"/>
          <p:cNvSpPr>
            <a:spLocks noGrp="1" noChangeArrowheads="1"/>
          </p:cNvSpPr>
          <p:nvPr>
            <p:ph type="body" idx="4294967295"/>
          </p:nvPr>
        </p:nvSpPr>
        <p:spPr>
          <a:xfrm>
            <a:off x="1043608" y="1268760"/>
            <a:ext cx="7992888" cy="4032448"/>
          </a:xfrm>
        </p:spPr>
        <p:txBody>
          <a:bodyPr/>
          <a:lstStyle/>
          <a:p>
            <a:pPr marL="0" indent="0" eaLnBrk="1" hangingPunct="1">
              <a:buNone/>
              <a:defRPr/>
            </a:pPr>
            <a:r>
              <a:rPr lang="fr-CA" sz="2800" dirty="0" smtClean="0"/>
              <a:t>Pour calculer le PRPL*, le personnel du Conseil utilise la plus faible des valeurs entre :</a:t>
            </a:r>
          </a:p>
          <a:p>
            <a:pPr marL="457200" indent="-457200" eaLnBrk="1" hangingPunct="1">
              <a:buAutoNum type="arabicParenR"/>
              <a:defRPr/>
            </a:pPr>
            <a:r>
              <a:rPr lang="fr-CA" sz="2800" dirty="0"/>
              <a:t>c</a:t>
            </a:r>
            <a:r>
              <a:rPr lang="fr-CA" sz="2800" dirty="0" smtClean="0"/>
              <a:t>elle obtenue au moyen de la méthodologie de rajustement du prix selon l’IPC; et</a:t>
            </a:r>
          </a:p>
          <a:p>
            <a:pPr marL="457200" indent="-457200" eaLnBrk="1" hangingPunct="1">
              <a:buAutoNum type="arabicParenR"/>
              <a:defRPr/>
            </a:pPr>
            <a:r>
              <a:rPr lang="fr-CA" sz="2800" dirty="0"/>
              <a:t>l</a:t>
            </a:r>
            <a:r>
              <a:rPr lang="fr-CA" sz="2800" dirty="0" smtClean="0"/>
              <a:t>es augmentations de prix indiquées à la section 5.</a:t>
            </a:r>
          </a:p>
          <a:p>
            <a:pPr marL="0" indent="0" eaLnBrk="1" hangingPunct="1">
              <a:buNone/>
              <a:defRPr/>
            </a:pPr>
            <a:r>
              <a:rPr lang="fr-CA" sz="2800" i="1" dirty="0" smtClean="0"/>
              <a:t>* Peut faire l’objet d’une comparaison du prix au Canada avec le prix international le plus élevé</a:t>
            </a:r>
          </a:p>
          <a:p>
            <a:pPr marL="0" indent="0" eaLnBrk="1" hangingPunct="1">
              <a:buNone/>
              <a:defRPr/>
            </a:pPr>
            <a:endParaRPr lang="en-US" sz="2800" dirty="0"/>
          </a:p>
          <a:p>
            <a:pPr marL="0" indent="0" eaLnBrk="1" hangingPunct="1">
              <a:buNone/>
              <a:defRPr/>
            </a:pPr>
            <a:r>
              <a:rPr lang="fr-CA" sz="2800" dirty="0" smtClean="0"/>
              <a:t>Cela dit, il existe deux conseils pratiques.</a:t>
            </a:r>
            <a:endParaRPr lang="fr-CA" sz="2800" b="1" dirty="0" smtClean="0"/>
          </a:p>
        </p:txBody>
      </p:sp>
      <p:sp>
        <p:nvSpPr>
          <p:cNvPr id="21508" name="Line 4"/>
          <p:cNvSpPr>
            <a:spLocks noChangeShapeType="1"/>
          </p:cNvSpPr>
          <p:nvPr/>
        </p:nvSpPr>
        <p:spPr bwMode="auto">
          <a:xfrm>
            <a:off x="1043608" y="1124744"/>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dirty="0"/>
          </a:p>
        </p:txBody>
      </p:sp>
      <p:sp>
        <p:nvSpPr>
          <p:cNvPr id="21509"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4D1730EF-59E9-4711-AE5B-E823ADF7EE2E}" type="slidenum">
              <a:rPr lang="en-US" sz="1400" smtClean="0">
                <a:solidFill>
                  <a:schemeClr val="bg1"/>
                </a:solidFill>
              </a:rPr>
              <a:pPr eaLnBrk="1" hangingPunct="1"/>
              <a:t>18</a:t>
            </a:fld>
            <a:endParaRPr lang="en-US" sz="1400" dirty="0" smtClean="0"/>
          </a:p>
        </p:txBody>
      </p:sp>
    </p:spTree>
    <p:extLst>
      <p:ext uri="{BB962C8B-B14F-4D97-AF65-F5344CB8AC3E}">
        <p14:creationId xmlns:p14="http://schemas.microsoft.com/office/powerpoint/2010/main" val="26065352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idx="4294967295"/>
          </p:nvPr>
        </p:nvSpPr>
        <p:spPr>
          <a:xfrm>
            <a:off x="1169504" y="234693"/>
            <a:ext cx="7848600" cy="648072"/>
          </a:xfrm>
        </p:spPr>
        <p:txBody>
          <a:bodyPr/>
          <a:lstStyle/>
          <a:p>
            <a:pPr algn="ctr" eaLnBrk="1" hangingPunct="1"/>
            <a:r>
              <a:rPr lang="fr-FR" sz="3200" dirty="0"/>
              <a:t>Méthodologie de la majoration régulière – </a:t>
            </a:r>
            <a:br>
              <a:rPr lang="fr-FR" sz="3200" dirty="0"/>
            </a:br>
            <a:r>
              <a:rPr lang="fr-FR" sz="3200" dirty="0"/>
              <a:t>Calcul du PRPL</a:t>
            </a:r>
            <a:r>
              <a:rPr lang="en-US" sz="3200" dirty="0"/>
              <a:t>*</a:t>
            </a:r>
            <a:endParaRPr lang="en-US" sz="3200" dirty="0" smtClean="0"/>
          </a:p>
        </p:txBody>
      </p:sp>
      <p:sp>
        <p:nvSpPr>
          <p:cNvPr id="22531" name="Rectangle 3"/>
          <p:cNvSpPr>
            <a:spLocks noGrp="1" noChangeArrowheads="1"/>
          </p:cNvSpPr>
          <p:nvPr>
            <p:ph type="body" idx="4294967295"/>
          </p:nvPr>
        </p:nvSpPr>
        <p:spPr>
          <a:xfrm>
            <a:off x="1043608" y="1196752"/>
            <a:ext cx="8064896" cy="2448272"/>
          </a:xfrm>
        </p:spPr>
        <p:txBody>
          <a:bodyPr/>
          <a:lstStyle/>
          <a:p>
            <a:pPr marL="0" indent="0" eaLnBrk="1" hangingPunct="1">
              <a:buNone/>
              <a:defRPr/>
            </a:pPr>
            <a:r>
              <a:rPr lang="fr-CA" dirty="0" smtClean="0"/>
              <a:t>Conseil pratique n</a:t>
            </a:r>
            <a:r>
              <a:rPr lang="fr-CA" baseline="30000" dirty="0" smtClean="0"/>
              <a:t>o</a:t>
            </a:r>
            <a:r>
              <a:rPr lang="fr-CA" dirty="0" smtClean="0"/>
              <a:t> 1 : Augmentation du prix au Canada indiqué à la section 5 par rapport à l’IPC annuel (période d’un an)</a:t>
            </a:r>
          </a:p>
          <a:p>
            <a:pPr marL="342900" lvl="1" indent="0" eaLnBrk="1" hangingPunct="1">
              <a:buNone/>
              <a:defRPr/>
            </a:pPr>
            <a:r>
              <a:rPr lang="fr-CA" b="1" dirty="0" smtClean="0"/>
              <a:t>Utiliser la plus faible des valeurs entre :</a:t>
            </a:r>
          </a:p>
          <a:p>
            <a:pPr marL="977900" lvl="2" indent="-342900" eaLnBrk="1" hangingPunct="1">
              <a:buFont typeface="Wingdings" pitchFamily="2" charset="2"/>
              <a:buChar char="§"/>
              <a:defRPr/>
            </a:pPr>
            <a:r>
              <a:rPr lang="fr-CA" sz="2200" b="1" dirty="0" smtClean="0"/>
              <a:t>l’IPC annuel (période d’un an); et </a:t>
            </a:r>
          </a:p>
          <a:p>
            <a:pPr marL="977900" lvl="2" indent="-342900" eaLnBrk="1" hangingPunct="1">
              <a:buFont typeface="Wingdings" pitchFamily="2" charset="2"/>
              <a:buChar char="§"/>
              <a:defRPr/>
            </a:pPr>
            <a:r>
              <a:rPr lang="fr-CA" sz="2200" b="1" dirty="0" smtClean="0"/>
              <a:t>le taux d’augmentation (%) du prix indiqué à la section 5 du formulaire 2.</a:t>
            </a:r>
          </a:p>
        </p:txBody>
      </p:sp>
      <p:sp>
        <p:nvSpPr>
          <p:cNvPr id="21508" name="Line 4"/>
          <p:cNvSpPr>
            <a:spLocks noChangeShapeType="1"/>
          </p:cNvSpPr>
          <p:nvPr/>
        </p:nvSpPr>
        <p:spPr bwMode="auto">
          <a:xfrm>
            <a:off x="1043608" y="1124744"/>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dirty="0"/>
          </a:p>
        </p:txBody>
      </p:sp>
      <p:sp>
        <p:nvSpPr>
          <p:cNvPr id="21509"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4D1730EF-59E9-4711-AE5B-E823ADF7EE2E}" type="slidenum">
              <a:rPr lang="en-US" sz="1400" smtClean="0">
                <a:solidFill>
                  <a:schemeClr val="bg1"/>
                </a:solidFill>
              </a:rPr>
              <a:pPr eaLnBrk="1" hangingPunct="1"/>
              <a:t>19</a:t>
            </a:fld>
            <a:endParaRPr lang="en-US" sz="1400" dirty="0" smtClean="0"/>
          </a:p>
        </p:txBody>
      </p:sp>
      <p:graphicFrame>
        <p:nvGraphicFramePr>
          <p:cNvPr id="3" name="Table 2"/>
          <p:cNvGraphicFramePr>
            <a:graphicFrameLocks noGrp="1"/>
          </p:cNvGraphicFramePr>
          <p:nvPr>
            <p:extLst>
              <p:ext uri="{D42A27DB-BD31-4B8C-83A1-F6EECF244321}">
                <p14:modId xmlns:p14="http://schemas.microsoft.com/office/powerpoint/2010/main" val="1457824678"/>
              </p:ext>
            </p:extLst>
          </p:nvPr>
        </p:nvGraphicFramePr>
        <p:xfrm>
          <a:off x="2843808" y="3790931"/>
          <a:ext cx="4104456" cy="2164080"/>
        </p:xfrm>
        <a:graphic>
          <a:graphicData uri="http://schemas.openxmlformats.org/drawingml/2006/table">
            <a:tbl>
              <a:tblPr firstRow="1" bandRow="1">
                <a:tableStyleId>{5C22544A-7EE6-4342-B048-85BDC9FD1C3A}</a:tableStyleId>
              </a:tblPr>
              <a:tblGrid>
                <a:gridCol w="2232248"/>
                <a:gridCol w="936104"/>
                <a:gridCol w="936104"/>
              </a:tblGrid>
              <a:tr h="312080">
                <a:tc>
                  <a:txBody>
                    <a:bodyPr/>
                    <a:lstStyle/>
                    <a:p>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CA" sz="1600" dirty="0" smtClean="0">
                          <a:solidFill>
                            <a:srgbClr val="20558A"/>
                          </a:solidFill>
                        </a:rPr>
                        <a:t>2007</a:t>
                      </a:r>
                      <a:endParaRPr lang="en-CA" sz="1600" dirty="0">
                        <a:solidFill>
                          <a:srgbClr val="20558A"/>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CA" sz="1600" dirty="0" smtClean="0">
                          <a:solidFill>
                            <a:srgbClr val="20558A"/>
                          </a:solidFill>
                        </a:rPr>
                        <a:t>2008</a:t>
                      </a:r>
                      <a:endParaRPr lang="en-CA" sz="1600" dirty="0">
                        <a:solidFill>
                          <a:srgbClr val="20558A"/>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39047">
                <a:tc>
                  <a:txBody>
                    <a:bodyPr/>
                    <a:lstStyle/>
                    <a:p>
                      <a:r>
                        <a:rPr lang="fr-CA" sz="1600" b="1" noProof="0" dirty="0" smtClean="0"/>
                        <a:t>Formulaire 2, section 5 (prix au Canada)</a:t>
                      </a:r>
                      <a:endParaRPr lang="fr-CA" sz="1600" b="1"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20,0000 $</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20,6000 $</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39047">
                <a:tc>
                  <a:txBody>
                    <a:bodyPr/>
                    <a:lstStyle/>
                    <a:p>
                      <a:r>
                        <a:rPr lang="fr-CA" sz="1600" b="1" noProof="0" dirty="0" smtClean="0"/>
                        <a:t>Augmentation du prix indiqué à </a:t>
                      </a:r>
                      <a:r>
                        <a:rPr lang="fr-CA" sz="1600" b="1" baseline="0" noProof="0" dirty="0" smtClean="0"/>
                        <a:t>la section </a:t>
                      </a:r>
                      <a:r>
                        <a:rPr lang="fr-CA" sz="1600" b="1" noProof="0" dirty="0" smtClean="0"/>
                        <a:t>5 (%)</a:t>
                      </a:r>
                      <a:endParaRPr lang="fr-CA" sz="1600" b="1"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3,0 %</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2080">
                <a:tc>
                  <a:txBody>
                    <a:bodyPr/>
                    <a:lstStyle/>
                    <a:p>
                      <a:r>
                        <a:rPr lang="fr-CA" sz="1600" b="1" noProof="0" dirty="0" smtClean="0"/>
                        <a:t>IPC</a:t>
                      </a:r>
                      <a:r>
                        <a:rPr lang="fr-CA" sz="1600" b="1" baseline="0" noProof="0" dirty="0" smtClean="0"/>
                        <a:t> annuel (</a:t>
                      </a:r>
                      <a:r>
                        <a:rPr lang="fr-CA" sz="1600" b="1" noProof="0" dirty="0" smtClean="0"/>
                        <a:t>%)</a:t>
                      </a:r>
                      <a:endParaRPr lang="fr-CA" sz="1600" b="1"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1" dirty="0" smtClean="0">
                          <a:solidFill>
                            <a:srgbClr val="345A98"/>
                          </a:solidFill>
                        </a:rPr>
                        <a:t>2,4 %</a:t>
                      </a:r>
                      <a:endParaRPr lang="en-CA" sz="1600" b="1"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2080">
                <a:tc>
                  <a:txBody>
                    <a:bodyPr/>
                    <a:lstStyle/>
                    <a:p>
                      <a:r>
                        <a:rPr lang="en-CA" sz="1600" b="1" dirty="0" smtClean="0"/>
                        <a:t>PRPL/PRPL*</a:t>
                      </a:r>
                      <a:endParaRPr lang="en-CA"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20,0000 $</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20,4800 $</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890544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4294967295"/>
          </p:nvPr>
        </p:nvSpPr>
        <p:spPr>
          <a:xfrm>
            <a:off x="1066800" y="1340768"/>
            <a:ext cx="7848600" cy="4680520"/>
          </a:xfrm>
        </p:spPr>
        <p:txBody>
          <a:bodyPr/>
          <a:lstStyle/>
          <a:p>
            <a:pPr eaLnBrk="1" hangingPunct="1"/>
            <a:r>
              <a:rPr lang="fr-CA" dirty="0" smtClean="0"/>
              <a:t>Se préparer à une application de la méthodologie de la majoration régulière réussie</a:t>
            </a:r>
          </a:p>
          <a:p>
            <a:pPr lvl="1" eaLnBrk="1" hangingPunct="1"/>
            <a:r>
              <a:rPr lang="fr-CA" sz="2000" dirty="0" smtClean="0"/>
              <a:t>Avantages</a:t>
            </a:r>
          </a:p>
          <a:p>
            <a:pPr lvl="1" eaLnBrk="1" hangingPunct="1"/>
            <a:r>
              <a:rPr lang="fr-CA" sz="2000" dirty="0" smtClean="0"/>
              <a:t>Section 5 – Prix courants canadiens</a:t>
            </a:r>
          </a:p>
          <a:p>
            <a:pPr eaLnBrk="1" hangingPunct="1"/>
            <a:r>
              <a:rPr lang="fr-CA" dirty="0" smtClean="0"/>
              <a:t>Se prévaloir de la méthodologie de la majoration régulière</a:t>
            </a:r>
          </a:p>
          <a:p>
            <a:pPr lvl="1" eaLnBrk="1" hangingPunct="1"/>
            <a:r>
              <a:rPr lang="fr-CA" sz="2000" dirty="0" smtClean="0"/>
              <a:t>Formulaires administratifs</a:t>
            </a:r>
          </a:p>
          <a:p>
            <a:pPr lvl="1" eaLnBrk="1" hangingPunct="1"/>
            <a:r>
              <a:rPr lang="fr-CA" sz="2000" dirty="0" smtClean="0"/>
              <a:t>Questions et solutions liées à l’applicatio</a:t>
            </a:r>
            <a:r>
              <a:rPr lang="fr-CA" dirty="0" smtClean="0"/>
              <a:t>n</a:t>
            </a:r>
          </a:p>
          <a:p>
            <a:pPr eaLnBrk="1" hangingPunct="1"/>
            <a:r>
              <a:rPr lang="fr-CA" dirty="0" smtClean="0"/>
              <a:t>Comprendre ce qui arrive après s’être prévalu de la méthodologie de la majoration régulière</a:t>
            </a:r>
          </a:p>
          <a:p>
            <a:pPr lvl="1" eaLnBrk="1" hangingPunct="1"/>
            <a:r>
              <a:rPr lang="fr-CA" sz="2000" dirty="0" smtClean="0"/>
              <a:t>Méthodologie de rajustement du prix selon l’IPC </a:t>
            </a:r>
          </a:p>
          <a:p>
            <a:pPr lvl="1" eaLnBrk="1" hangingPunct="1"/>
            <a:r>
              <a:rPr lang="fr-CA" sz="2000" dirty="0" smtClean="0"/>
              <a:t>S’adapter aux futures augmentations</a:t>
            </a:r>
          </a:p>
          <a:p>
            <a:pPr marL="342900" lvl="1" indent="0" eaLnBrk="1" hangingPunct="1">
              <a:buNone/>
            </a:pPr>
            <a:endParaRPr lang="en-US" sz="2400" dirty="0" smtClean="0"/>
          </a:p>
        </p:txBody>
      </p:sp>
      <p:sp>
        <p:nvSpPr>
          <p:cNvPr id="17412" name="Line 4"/>
          <p:cNvSpPr>
            <a:spLocks noChangeShapeType="1"/>
          </p:cNvSpPr>
          <p:nvPr/>
        </p:nvSpPr>
        <p:spPr bwMode="auto">
          <a:xfrm>
            <a:off x="1043608" y="1052736"/>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dirty="0"/>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2</a:t>
            </a:fld>
            <a:endParaRPr lang="en-US" sz="1400" dirty="0" smtClean="0"/>
          </a:p>
        </p:txBody>
      </p:sp>
      <p:sp>
        <p:nvSpPr>
          <p:cNvPr id="6" name="AutoShape 2"/>
          <p:cNvSpPr>
            <a:spLocks noGrp="1" noChangeArrowheads="1"/>
          </p:cNvSpPr>
          <p:nvPr>
            <p:ph type="title" idx="4294967295"/>
          </p:nvPr>
        </p:nvSpPr>
        <p:spPr>
          <a:xfrm>
            <a:off x="1143000" y="260648"/>
            <a:ext cx="7848600" cy="792088"/>
          </a:xfrm>
        </p:spPr>
        <p:txBody>
          <a:bodyPr anchor="ctr" anchorCtr="1"/>
          <a:lstStyle/>
          <a:p>
            <a:pPr algn="ctr" eaLnBrk="1" hangingPunct="1"/>
            <a:r>
              <a:rPr lang="fr-CA" dirty="0" smtClean="0"/>
              <a:t>Aperçu</a:t>
            </a:r>
          </a:p>
        </p:txBody>
      </p:sp>
    </p:spTree>
    <p:extLst>
      <p:ext uri="{BB962C8B-B14F-4D97-AF65-F5344CB8AC3E}">
        <p14:creationId xmlns:p14="http://schemas.microsoft.com/office/powerpoint/2010/main" val="6884984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idx="4294967295"/>
          </p:nvPr>
        </p:nvSpPr>
        <p:spPr>
          <a:xfrm>
            <a:off x="1143000" y="260648"/>
            <a:ext cx="7848600" cy="576064"/>
          </a:xfrm>
        </p:spPr>
        <p:txBody>
          <a:bodyPr/>
          <a:lstStyle/>
          <a:p>
            <a:pPr algn="ctr" eaLnBrk="1" hangingPunct="1"/>
            <a:r>
              <a:rPr lang="fr-FR" sz="3200" dirty="0"/>
              <a:t>Méthodologie de la majoration régulière – </a:t>
            </a:r>
            <a:br>
              <a:rPr lang="fr-FR" sz="3200" dirty="0"/>
            </a:br>
            <a:r>
              <a:rPr lang="fr-FR" sz="3200" dirty="0"/>
              <a:t>Calcul du PRPL</a:t>
            </a:r>
            <a:r>
              <a:rPr lang="en-US" sz="3200" dirty="0"/>
              <a:t>*</a:t>
            </a:r>
            <a:endParaRPr lang="en-US" sz="3200" dirty="0" smtClean="0"/>
          </a:p>
        </p:txBody>
      </p:sp>
      <p:sp>
        <p:nvSpPr>
          <p:cNvPr id="22531" name="Rectangle 3"/>
          <p:cNvSpPr>
            <a:spLocks noGrp="1" noChangeArrowheads="1"/>
          </p:cNvSpPr>
          <p:nvPr>
            <p:ph type="body" idx="4294967295"/>
          </p:nvPr>
        </p:nvSpPr>
        <p:spPr>
          <a:xfrm>
            <a:off x="1133364" y="1268760"/>
            <a:ext cx="7687108" cy="2448272"/>
          </a:xfrm>
        </p:spPr>
        <p:txBody>
          <a:bodyPr/>
          <a:lstStyle/>
          <a:p>
            <a:pPr marL="0" indent="0" eaLnBrk="1" hangingPunct="1">
              <a:buNone/>
              <a:defRPr/>
            </a:pPr>
            <a:r>
              <a:rPr lang="fr-CA" sz="2200" dirty="0" smtClean="0"/>
              <a:t>Conseil pratique n</a:t>
            </a:r>
            <a:r>
              <a:rPr lang="fr-CA" sz="2200" baseline="30000" dirty="0" smtClean="0"/>
              <a:t>o</a:t>
            </a:r>
            <a:r>
              <a:rPr lang="fr-CA" sz="2200" dirty="0" smtClean="0"/>
              <a:t> 2 : Aucune augmentation du prix au Canada indiqué à la section 5 du formulaire 2 pendant au moins 3 ans</a:t>
            </a:r>
            <a:endParaRPr lang="fr-CA" sz="2200" b="1" dirty="0" smtClean="0"/>
          </a:p>
          <a:p>
            <a:pPr marL="342900" lvl="1" indent="0" eaLnBrk="1" hangingPunct="1">
              <a:buNone/>
              <a:defRPr/>
            </a:pPr>
            <a:r>
              <a:rPr lang="fr-CA" sz="2000" b="1" dirty="0"/>
              <a:t>Utiliser la plus faible des valeurs entre </a:t>
            </a:r>
            <a:r>
              <a:rPr lang="fr-CA" sz="2000" b="1" dirty="0" smtClean="0"/>
              <a:t>:</a:t>
            </a:r>
          </a:p>
          <a:p>
            <a:pPr marL="895350" lvl="2" indent="-260350" defTabSz="895350" eaLnBrk="1" hangingPunct="1">
              <a:buFont typeface="Wingdings" pitchFamily="2" charset="2"/>
              <a:buChar char="§"/>
              <a:defRPr/>
            </a:pPr>
            <a:r>
              <a:rPr lang="fr-CA" b="1" dirty="0" smtClean="0"/>
              <a:t>le plafond; et </a:t>
            </a:r>
          </a:p>
          <a:p>
            <a:pPr marL="895350" lvl="2" indent="-260350" eaLnBrk="1" hangingPunct="1">
              <a:buFont typeface="Wingdings" pitchFamily="2" charset="2"/>
              <a:buChar char="§"/>
              <a:defRPr/>
            </a:pPr>
            <a:r>
              <a:rPr lang="fr-CA" b="1" dirty="0" smtClean="0"/>
              <a:t>le taux d’augmentation (%) du prix indiqué à la section 5 du formulaire 2.</a:t>
            </a:r>
            <a:endParaRPr lang="en-US" dirty="0"/>
          </a:p>
          <a:p>
            <a:pPr marL="0" indent="0" eaLnBrk="1" hangingPunct="1">
              <a:buNone/>
              <a:defRPr/>
            </a:pPr>
            <a:endParaRPr lang="en-US" sz="2800" b="1" dirty="0" smtClean="0"/>
          </a:p>
          <a:p>
            <a:pPr marL="0" indent="0" eaLnBrk="1" hangingPunct="1">
              <a:buNone/>
              <a:defRPr/>
            </a:pPr>
            <a:endParaRPr lang="en-US" sz="2800" dirty="0"/>
          </a:p>
          <a:p>
            <a:pPr marL="0" indent="0" eaLnBrk="1" hangingPunct="1">
              <a:buNone/>
              <a:defRPr/>
            </a:pPr>
            <a:endParaRPr lang="en-US" sz="2800" b="1" dirty="0" smtClean="0"/>
          </a:p>
          <a:p>
            <a:pPr marL="0" indent="0" eaLnBrk="1" hangingPunct="1">
              <a:buNone/>
              <a:defRPr/>
            </a:pPr>
            <a:endParaRPr lang="en-US" sz="2800" dirty="0"/>
          </a:p>
          <a:p>
            <a:pPr marL="0" indent="0" eaLnBrk="1" hangingPunct="1">
              <a:buNone/>
              <a:defRPr/>
            </a:pPr>
            <a:endParaRPr lang="en-US" sz="2800" b="1" dirty="0" smtClean="0"/>
          </a:p>
          <a:p>
            <a:pPr marL="0" indent="0" eaLnBrk="1" hangingPunct="1">
              <a:buNone/>
              <a:defRPr/>
            </a:pPr>
            <a:endParaRPr lang="en-US" sz="2800" dirty="0"/>
          </a:p>
        </p:txBody>
      </p:sp>
      <p:sp>
        <p:nvSpPr>
          <p:cNvPr id="21508" name="Line 4"/>
          <p:cNvSpPr>
            <a:spLocks noChangeShapeType="1"/>
          </p:cNvSpPr>
          <p:nvPr/>
        </p:nvSpPr>
        <p:spPr bwMode="auto">
          <a:xfrm>
            <a:off x="1043608" y="1124744"/>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dirty="0"/>
          </a:p>
        </p:txBody>
      </p:sp>
      <p:sp>
        <p:nvSpPr>
          <p:cNvPr id="21509"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4D1730EF-59E9-4711-AE5B-E823ADF7EE2E}" type="slidenum">
              <a:rPr lang="en-US" sz="1400" smtClean="0">
                <a:solidFill>
                  <a:schemeClr val="bg1"/>
                </a:solidFill>
              </a:rPr>
              <a:pPr eaLnBrk="1" hangingPunct="1"/>
              <a:t>20</a:t>
            </a:fld>
            <a:endParaRPr lang="en-US" sz="1400" dirty="0" smtClean="0"/>
          </a:p>
        </p:txBody>
      </p:sp>
      <p:graphicFrame>
        <p:nvGraphicFramePr>
          <p:cNvPr id="3" name="Table 2"/>
          <p:cNvGraphicFramePr>
            <a:graphicFrameLocks noGrp="1"/>
          </p:cNvGraphicFramePr>
          <p:nvPr>
            <p:extLst>
              <p:ext uri="{D42A27DB-BD31-4B8C-83A1-F6EECF244321}">
                <p14:modId xmlns:p14="http://schemas.microsoft.com/office/powerpoint/2010/main" val="224895327"/>
              </p:ext>
            </p:extLst>
          </p:nvPr>
        </p:nvGraphicFramePr>
        <p:xfrm>
          <a:off x="1115616" y="3645024"/>
          <a:ext cx="7704856" cy="2270760"/>
        </p:xfrm>
        <a:graphic>
          <a:graphicData uri="http://schemas.openxmlformats.org/drawingml/2006/table">
            <a:tbl>
              <a:tblPr firstRow="1" bandRow="1">
                <a:tableStyleId>{5C22544A-7EE6-4342-B048-85BDC9FD1C3A}</a:tableStyleId>
              </a:tblPr>
              <a:tblGrid>
                <a:gridCol w="2520280"/>
                <a:gridCol w="864096"/>
                <a:gridCol w="864096"/>
                <a:gridCol w="864096"/>
                <a:gridCol w="864096"/>
                <a:gridCol w="864096"/>
                <a:gridCol w="864096"/>
              </a:tblGrid>
              <a:tr h="370840">
                <a:tc>
                  <a:txBody>
                    <a:bodyPr/>
                    <a:lstStyle/>
                    <a:p>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2007</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2008</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2009</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2010</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2011</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2012</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r>
                        <a:rPr lang="fr-CA" sz="1600" b="1" noProof="0" dirty="0" smtClean="0"/>
                        <a:t>Formulaire 2, section 5 (prix au Canada)</a:t>
                      </a:r>
                      <a:endParaRPr lang="fr-CA" sz="1600" b="1"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t>20,0000 $</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t>20,0000 $</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t>20,0000 $</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t>20,0000 $</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t>20,0000 $</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t>20,5000 $</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r>
                        <a:rPr lang="fr-CA" sz="1600" b="1" noProof="0" dirty="0" smtClean="0"/>
                        <a:t>Augmentation du prix</a:t>
                      </a:r>
                      <a:r>
                        <a:rPr lang="fr-CA" sz="1600" b="1" baseline="0" noProof="0" dirty="0" smtClean="0"/>
                        <a:t> indiqué à</a:t>
                      </a:r>
                      <a:r>
                        <a:rPr lang="fr-CA" sz="1600" b="1" noProof="0" dirty="0" smtClean="0"/>
                        <a:t> </a:t>
                      </a:r>
                      <a:r>
                        <a:rPr lang="fr-CA" sz="1600" b="1" baseline="0" noProof="0" dirty="0" smtClean="0"/>
                        <a:t>la section </a:t>
                      </a:r>
                      <a:r>
                        <a:rPr lang="fr-CA" sz="1600" b="1" noProof="0" dirty="0" smtClean="0"/>
                        <a:t>5 (%)</a:t>
                      </a:r>
                      <a:endParaRPr lang="fr-CA" sz="1600" b="1"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4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4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4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400" b="1"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4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345A98"/>
                          </a:solidFill>
                        </a:rPr>
                        <a:t>2,5 %</a:t>
                      </a:r>
                      <a:endParaRPr lang="en-CA" sz="14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r>
                        <a:rPr lang="fr-CA" sz="1600" b="1" noProof="0" dirty="0" smtClean="0"/>
                        <a:t>Plafond</a:t>
                      </a:r>
                      <a:endParaRPr lang="fr-CA" sz="1600" b="1"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4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345A98"/>
                          </a:solidFill>
                        </a:rPr>
                        <a:t>3,6 %</a:t>
                      </a:r>
                      <a:endParaRPr lang="en-CA" sz="14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345A98"/>
                          </a:solidFill>
                        </a:rPr>
                        <a:t>0,5 %</a:t>
                      </a:r>
                      <a:endParaRPr lang="en-CA" sz="14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b="0" dirty="0" smtClean="0">
                          <a:solidFill>
                            <a:srgbClr val="345A98"/>
                          </a:solidFill>
                        </a:rPr>
                        <a:t>2,7 %</a:t>
                      </a:r>
                      <a:endParaRPr lang="en-CA" sz="1400" b="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345A98"/>
                          </a:solidFill>
                        </a:rPr>
                        <a:t>4,4 %</a:t>
                      </a:r>
                      <a:endParaRPr lang="en-CA" sz="14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b="1" dirty="0" smtClean="0">
                          <a:solidFill>
                            <a:srgbClr val="345A98"/>
                          </a:solidFill>
                        </a:rPr>
                        <a:t>2,3 %</a:t>
                      </a:r>
                      <a:endParaRPr lang="en-CA" sz="1400" b="1"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r>
                        <a:rPr lang="en-CA" sz="1600" b="1" dirty="0" smtClean="0"/>
                        <a:t>PRPL/PRPL*</a:t>
                      </a:r>
                      <a:endParaRPr lang="en-CA"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t>20,0000 $</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t>20,0000 $</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t>20,0000 $</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t>20,0000 $</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t>20,0000 $</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t>20,4600 $</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Tree>
    <p:extLst>
      <p:ext uri="{BB962C8B-B14F-4D97-AF65-F5344CB8AC3E}">
        <p14:creationId xmlns:p14="http://schemas.microsoft.com/office/powerpoint/2010/main" val="1631499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idx="4294967295"/>
          </p:nvPr>
        </p:nvSpPr>
        <p:spPr>
          <a:xfrm>
            <a:off x="1143000" y="260648"/>
            <a:ext cx="7848600" cy="648072"/>
          </a:xfrm>
        </p:spPr>
        <p:txBody>
          <a:bodyPr/>
          <a:lstStyle/>
          <a:p>
            <a:pPr algn="ctr" eaLnBrk="1" hangingPunct="1"/>
            <a:r>
              <a:rPr lang="fr-FR" sz="3200" dirty="0"/>
              <a:t>Méthodologie de la majoration régulière – </a:t>
            </a:r>
            <a:br>
              <a:rPr lang="fr-FR" sz="3200" dirty="0"/>
            </a:br>
            <a:r>
              <a:rPr lang="fr-FR" sz="3200" dirty="0"/>
              <a:t>Calcul du PRPL*</a:t>
            </a:r>
            <a:endParaRPr lang="en-US" sz="3200" dirty="0" smtClean="0"/>
          </a:p>
        </p:txBody>
      </p:sp>
      <p:sp>
        <p:nvSpPr>
          <p:cNvPr id="22531" name="Rectangle 3"/>
          <p:cNvSpPr>
            <a:spLocks noGrp="1" noChangeArrowheads="1"/>
          </p:cNvSpPr>
          <p:nvPr>
            <p:ph type="body" idx="4294967295"/>
          </p:nvPr>
        </p:nvSpPr>
        <p:spPr>
          <a:xfrm>
            <a:off x="1115616" y="1141909"/>
            <a:ext cx="7416824" cy="3024336"/>
          </a:xfrm>
          <a:ln>
            <a:noFill/>
          </a:ln>
        </p:spPr>
        <p:txBody>
          <a:bodyPr/>
          <a:lstStyle/>
          <a:p>
            <a:pPr marL="0" indent="0" eaLnBrk="1" hangingPunct="1">
              <a:buNone/>
              <a:defRPr/>
            </a:pPr>
            <a:r>
              <a:rPr lang="fr-CA" sz="1800" b="1" dirty="0" smtClean="0"/>
              <a:t>Lorsque le prix au Canada indiqué à la section 5 du formulaire 2 augmente chaque année, le méthodologie de rajustement du prix selon l’IPC est envisagée.</a:t>
            </a:r>
          </a:p>
          <a:p>
            <a:pPr marL="0" indent="0" eaLnBrk="1" hangingPunct="1">
              <a:buNone/>
              <a:defRPr/>
            </a:pPr>
            <a:endParaRPr lang="fr-CA" sz="1800" dirty="0"/>
          </a:p>
          <a:p>
            <a:pPr marL="0" indent="0" eaLnBrk="1" hangingPunct="1">
              <a:buNone/>
              <a:defRPr/>
            </a:pPr>
            <a:endParaRPr lang="fr-CA" sz="1800" b="1" dirty="0" smtClean="0"/>
          </a:p>
          <a:p>
            <a:pPr marL="0" indent="0" eaLnBrk="1" hangingPunct="1">
              <a:buNone/>
              <a:defRPr/>
            </a:pPr>
            <a:endParaRPr lang="fr-CA" dirty="0" smtClean="0"/>
          </a:p>
          <a:p>
            <a:pPr marL="0" indent="0" eaLnBrk="1" hangingPunct="1">
              <a:buNone/>
              <a:defRPr/>
            </a:pPr>
            <a:endParaRPr lang="fr-CA" b="1" dirty="0" smtClean="0"/>
          </a:p>
          <a:p>
            <a:pPr marL="0" indent="0" eaLnBrk="1" hangingPunct="1">
              <a:buNone/>
              <a:defRPr/>
            </a:pPr>
            <a:endParaRPr lang="fr-CA" dirty="0" smtClean="0"/>
          </a:p>
          <a:p>
            <a:pPr marL="0" indent="0" eaLnBrk="1" hangingPunct="1">
              <a:buNone/>
              <a:defRPr/>
            </a:pPr>
            <a:endParaRPr lang="fr-CA" b="1" dirty="0" smtClean="0"/>
          </a:p>
          <a:p>
            <a:pPr marL="0" indent="0" eaLnBrk="1" hangingPunct="1">
              <a:buNone/>
              <a:defRPr/>
            </a:pPr>
            <a:endParaRPr lang="fr-CA" dirty="0" smtClean="0"/>
          </a:p>
          <a:p>
            <a:pPr marL="0" indent="0" eaLnBrk="1" hangingPunct="1">
              <a:buNone/>
              <a:defRPr/>
            </a:pPr>
            <a:endParaRPr lang="fr-CA" b="1" dirty="0" smtClean="0"/>
          </a:p>
          <a:p>
            <a:pPr marL="0" indent="0" eaLnBrk="1" hangingPunct="1">
              <a:buNone/>
              <a:defRPr/>
            </a:pPr>
            <a:r>
              <a:rPr lang="fr-CA" sz="1400" dirty="0" smtClean="0"/>
              <a:t>2010    IPC       	                     	20,0000 X 1,045 = </a:t>
            </a:r>
            <a:r>
              <a:rPr lang="fr-CA" sz="1400" u="sng" dirty="0" smtClean="0"/>
              <a:t>20,9000</a:t>
            </a:r>
          </a:p>
          <a:p>
            <a:pPr marL="0" indent="0" eaLnBrk="1" hangingPunct="1">
              <a:buNone/>
              <a:defRPr/>
            </a:pPr>
            <a:r>
              <a:rPr lang="fr-CA" sz="1400" b="1" dirty="0" smtClean="0"/>
              <a:t>            PLAFOND      	                     	20,5414 X 1,027 = 21,0960</a:t>
            </a:r>
          </a:p>
          <a:p>
            <a:pPr marL="0" indent="0" eaLnBrk="1" hangingPunct="1">
              <a:buNone/>
              <a:defRPr/>
            </a:pPr>
            <a:r>
              <a:rPr lang="fr-CA" sz="1400" dirty="0" smtClean="0"/>
              <a:t>            Augmentation du prix 	20,5414 X 1,018 = 20,9111</a:t>
            </a:r>
          </a:p>
          <a:p>
            <a:pPr marL="0" indent="0" eaLnBrk="1" hangingPunct="1">
              <a:buNone/>
              <a:defRPr/>
            </a:pPr>
            <a:r>
              <a:rPr lang="fr-CA" sz="1400" dirty="0"/>
              <a:t> </a:t>
            </a:r>
            <a:r>
              <a:rPr lang="fr-CA" sz="1400" dirty="0" smtClean="0"/>
              <a:t>           indiqué à la section 5 (%)</a:t>
            </a:r>
            <a:endParaRPr lang="fr-CA" sz="1400" b="1" dirty="0" smtClean="0"/>
          </a:p>
        </p:txBody>
      </p:sp>
      <p:sp>
        <p:nvSpPr>
          <p:cNvPr id="21508" name="Line 4"/>
          <p:cNvSpPr>
            <a:spLocks noChangeShapeType="1"/>
          </p:cNvSpPr>
          <p:nvPr/>
        </p:nvSpPr>
        <p:spPr bwMode="auto">
          <a:xfrm>
            <a:off x="1043608" y="1124744"/>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dirty="0"/>
          </a:p>
        </p:txBody>
      </p:sp>
      <p:sp>
        <p:nvSpPr>
          <p:cNvPr id="21509"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4D1730EF-59E9-4711-AE5B-E823ADF7EE2E}" type="slidenum">
              <a:rPr lang="en-US" sz="1400" smtClean="0">
                <a:solidFill>
                  <a:schemeClr val="bg1"/>
                </a:solidFill>
              </a:rPr>
              <a:pPr eaLnBrk="1" hangingPunct="1"/>
              <a:t>21</a:t>
            </a:fld>
            <a:endParaRPr lang="en-US" sz="1400" dirty="0" smtClean="0"/>
          </a:p>
        </p:txBody>
      </p:sp>
      <p:graphicFrame>
        <p:nvGraphicFramePr>
          <p:cNvPr id="3" name="Table 2"/>
          <p:cNvGraphicFramePr>
            <a:graphicFrameLocks noGrp="1"/>
          </p:cNvGraphicFramePr>
          <p:nvPr>
            <p:extLst>
              <p:ext uri="{D42A27DB-BD31-4B8C-83A1-F6EECF244321}">
                <p14:modId xmlns:p14="http://schemas.microsoft.com/office/powerpoint/2010/main" val="1334943142"/>
              </p:ext>
            </p:extLst>
          </p:nvPr>
        </p:nvGraphicFramePr>
        <p:xfrm>
          <a:off x="1187624" y="1772816"/>
          <a:ext cx="7560843" cy="3239265"/>
        </p:xfrm>
        <a:graphic>
          <a:graphicData uri="http://schemas.openxmlformats.org/drawingml/2006/table">
            <a:tbl>
              <a:tblPr firstRow="1" bandRow="1">
                <a:tableStyleId>{5C22544A-7EE6-4342-B048-85BDC9FD1C3A}</a:tableStyleId>
              </a:tblPr>
              <a:tblGrid>
                <a:gridCol w="2376266"/>
                <a:gridCol w="864096"/>
                <a:gridCol w="864096"/>
                <a:gridCol w="864096"/>
                <a:gridCol w="864096"/>
                <a:gridCol w="864096"/>
                <a:gridCol w="864097"/>
              </a:tblGrid>
              <a:tr h="291826">
                <a:tc>
                  <a:txBody>
                    <a:bodyPr/>
                    <a:lstStyle/>
                    <a:p>
                      <a:endParaRPr lang="fr-CA" sz="13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300" noProof="0" dirty="0" smtClean="0">
                          <a:solidFill>
                            <a:srgbClr val="345A98"/>
                          </a:solidFill>
                        </a:rPr>
                        <a:t>2007</a:t>
                      </a:r>
                      <a:endParaRPr lang="fr-CA" sz="130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300" noProof="0" dirty="0" smtClean="0">
                          <a:solidFill>
                            <a:srgbClr val="345A98"/>
                          </a:solidFill>
                        </a:rPr>
                        <a:t>2008</a:t>
                      </a:r>
                      <a:endParaRPr lang="fr-CA" sz="130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300" noProof="0" dirty="0" smtClean="0">
                          <a:solidFill>
                            <a:srgbClr val="345A98"/>
                          </a:solidFill>
                        </a:rPr>
                        <a:t>2009</a:t>
                      </a:r>
                      <a:endParaRPr lang="fr-CA" sz="130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300" noProof="0" dirty="0" smtClean="0">
                          <a:solidFill>
                            <a:srgbClr val="345A98"/>
                          </a:solidFill>
                        </a:rPr>
                        <a:t>2010</a:t>
                      </a:r>
                      <a:endParaRPr lang="fr-CA" sz="130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fr-CA" sz="1300" noProof="0" dirty="0" smtClean="0">
                          <a:solidFill>
                            <a:srgbClr val="345A98"/>
                          </a:solidFill>
                        </a:rPr>
                        <a:t>2011</a:t>
                      </a:r>
                      <a:endParaRPr lang="fr-CA" sz="130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300" noProof="0" dirty="0" smtClean="0">
                          <a:solidFill>
                            <a:srgbClr val="345A98"/>
                          </a:solidFill>
                        </a:rPr>
                        <a:t>2012</a:t>
                      </a:r>
                      <a:endParaRPr lang="fr-CA" sz="130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96103">
                <a:tc>
                  <a:txBody>
                    <a:bodyPr/>
                    <a:lstStyle/>
                    <a:p>
                      <a:r>
                        <a:rPr lang="fr-CA" sz="1300" b="1" noProof="0" dirty="0" smtClean="0"/>
                        <a:t>Formulaire 2, section 5 (prix au Canada)</a:t>
                      </a:r>
                      <a:endParaRPr lang="fr-CA" sz="1300" b="1"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300" noProof="0" dirty="0" smtClean="0"/>
                        <a:t>20,0000 $</a:t>
                      </a:r>
                      <a:endParaRPr lang="fr-CA" sz="13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300" noProof="0" dirty="0" smtClean="0"/>
                        <a:t>20,5000 $</a:t>
                      </a:r>
                      <a:endParaRPr lang="fr-CA" sz="13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300" noProof="0" dirty="0" smtClean="0"/>
                        <a:t>20,5615 $</a:t>
                      </a:r>
                      <a:endParaRPr lang="fr-CA" sz="13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300" noProof="0" dirty="0" smtClean="0"/>
                        <a:t>20,8700 $</a:t>
                      </a:r>
                      <a:endParaRPr lang="fr-CA" sz="13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fr-CA" sz="1300" noProof="0" dirty="0" smtClean="0"/>
                        <a:t>21,2875 $</a:t>
                      </a:r>
                      <a:endParaRPr lang="fr-CA" sz="13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300" noProof="0" dirty="0" smtClean="0"/>
                        <a:t>21,6068 $</a:t>
                      </a:r>
                      <a:endParaRPr lang="fr-CA" sz="13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96103">
                <a:tc>
                  <a:txBody>
                    <a:bodyPr/>
                    <a:lstStyle/>
                    <a:p>
                      <a:r>
                        <a:rPr lang="fr-CA" sz="1300" b="1" noProof="0" dirty="0" smtClean="0"/>
                        <a:t>Augmentation du prix indiqué à la section 5 (%)</a:t>
                      </a:r>
                      <a:endParaRPr lang="fr-CA" sz="1300" b="1"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CA" sz="1300" b="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300" b="0" noProof="0" dirty="0" smtClean="0">
                          <a:solidFill>
                            <a:srgbClr val="345A98"/>
                          </a:solidFill>
                        </a:rPr>
                        <a:t>2</a:t>
                      </a:r>
                      <a:r>
                        <a:rPr lang="fr-CA" sz="1300" b="0" baseline="0" noProof="0" dirty="0" smtClean="0">
                          <a:solidFill>
                            <a:srgbClr val="345A98"/>
                          </a:solidFill>
                        </a:rPr>
                        <a:t>,</a:t>
                      </a:r>
                      <a:r>
                        <a:rPr lang="fr-CA" sz="1300" b="0" noProof="0" dirty="0" smtClean="0">
                          <a:solidFill>
                            <a:srgbClr val="345A98"/>
                          </a:solidFill>
                        </a:rPr>
                        <a:t>5 %</a:t>
                      </a:r>
                      <a:endParaRPr lang="fr-CA" sz="1300" b="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300" b="1" noProof="0" dirty="0" smtClean="0">
                          <a:solidFill>
                            <a:srgbClr val="345A98"/>
                          </a:solidFill>
                        </a:rPr>
                        <a:t>0,3 %</a:t>
                      </a:r>
                      <a:endParaRPr lang="fr-CA" sz="1300" b="1"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300" b="0" noProof="0" dirty="0" smtClean="0">
                          <a:solidFill>
                            <a:srgbClr val="345A98"/>
                          </a:solidFill>
                        </a:rPr>
                        <a:t>1,8 %</a:t>
                      </a:r>
                      <a:endParaRPr lang="fr-CA" sz="1300" b="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fr-CA" sz="1300" b="1" noProof="0" dirty="0" smtClean="0">
                          <a:solidFill>
                            <a:srgbClr val="345A98"/>
                          </a:solidFill>
                        </a:rPr>
                        <a:t>2,0 %</a:t>
                      </a:r>
                      <a:endParaRPr lang="fr-CA" sz="1300" b="1"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300" b="1" noProof="0" dirty="0" smtClean="0">
                          <a:solidFill>
                            <a:srgbClr val="345A98"/>
                          </a:solidFill>
                        </a:rPr>
                        <a:t>1,5 %</a:t>
                      </a:r>
                      <a:endParaRPr lang="fr-CA" sz="1300" b="1"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1826">
                <a:tc>
                  <a:txBody>
                    <a:bodyPr/>
                    <a:lstStyle/>
                    <a:p>
                      <a:r>
                        <a:rPr lang="fr-CA" sz="1300" b="1" noProof="0" dirty="0" smtClean="0"/>
                        <a:t>IPC annuel (%)</a:t>
                      </a:r>
                      <a:endParaRPr lang="fr-CA" sz="1300" b="1"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CA" sz="130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300" b="1" noProof="0" dirty="0" smtClean="0">
                          <a:solidFill>
                            <a:srgbClr val="345A98"/>
                          </a:solidFill>
                        </a:rPr>
                        <a:t>2,4 %</a:t>
                      </a:r>
                      <a:endParaRPr lang="fr-CA" sz="1300" b="1"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300" b="0" noProof="0" dirty="0" smtClean="0">
                          <a:solidFill>
                            <a:srgbClr val="345A98"/>
                          </a:solidFill>
                        </a:rPr>
                        <a:t>0,3 %</a:t>
                      </a:r>
                      <a:endParaRPr lang="fr-CA" sz="1300" b="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300" b="0" noProof="0" dirty="0" smtClean="0">
                          <a:solidFill>
                            <a:srgbClr val="345A98"/>
                          </a:solidFill>
                        </a:rPr>
                        <a:t>1,8 %</a:t>
                      </a:r>
                      <a:endParaRPr lang="fr-CA" sz="1300" b="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fr-CA" sz="1300" b="0" noProof="0" dirty="0" smtClean="0">
                          <a:solidFill>
                            <a:srgbClr val="345A98"/>
                          </a:solidFill>
                        </a:rPr>
                        <a:t>2,9 %</a:t>
                      </a:r>
                      <a:endParaRPr lang="fr-CA" sz="1300" b="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300" b="0" noProof="0" dirty="0" smtClean="0">
                          <a:solidFill>
                            <a:srgbClr val="345A98"/>
                          </a:solidFill>
                        </a:rPr>
                        <a:t>1,5 %</a:t>
                      </a:r>
                      <a:endParaRPr lang="fr-CA" sz="1300" b="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1826">
                <a:tc>
                  <a:txBody>
                    <a:bodyPr/>
                    <a:lstStyle/>
                    <a:p>
                      <a:r>
                        <a:rPr lang="fr-CA" sz="1300" b="1" noProof="0" dirty="0" smtClean="0"/>
                        <a:t>Plafond (%)</a:t>
                      </a:r>
                      <a:endParaRPr lang="fr-CA" sz="1300" b="1"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CA" sz="130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300" noProof="0" dirty="0" smtClean="0">
                          <a:solidFill>
                            <a:srgbClr val="345A98"/>
                          </a:solidFill>
                        </a:rPr>
                        <a:t>3,6 %</a:t>
                      </a:r>
                      <a:endParaRPr lang="fr-CA" sz="130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300" noProof="0" dirty="0" smtClean="0">
                          <a:solidFill>
                            <a:srgbClr val="345A98"/>
                          </a:solidFill>
                        </a:rPr>
                        <a:t>0,5 %</a:t>
                      </a:r>
                      <a:endParaRPr lang="fr-CA" sz="130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300" b="0" noProof="0" dirty="0" smtClean="0">
                          <a:solidFill>
                            <a:srgbClr val="345A98"/>
                          </a:solidFill>
                        </a:rPr>
                        <a:t>2,7 %</a:t>
                      </a:r>
                      <a:endParaRPr lang="fr-CA" sz="1300" b="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fr-CA" sz="1300" noProof="0" dirty="0" smtClean="0">
                          <a:solidFill>
                            <a:srgbClr val="345A98"/>
                          </a:solidFill>
                        </a:rPr>
                        <a:t>4,4 %</a:t>
                      </a:r>
                      <a:endParaRPr lang="fr-CA" sz="130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300" b="0" noProof="0" dirty="0" smtClean="0">
                          <a:solidFill>
                            <a:srgbClr val="345A98"/>
                          </a:solidFill>
                        </a:rPr>
                        <a:t>2,3 %</a:t>
                      </a:r>
                      <a:endParaRPr lang="fr-CA" sz="1300" b="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96103">
                <a:tc>
                  <a:txBody>
                    <a:bodyPr/>
                    <a:lstStyle/>
                    <a:p>
                      <a:r>
                        <a:rPr lang="fr-CA" sz="1300" b="1" noProof="0" dirty="0" smtClean="0"/>
                        <a:t>Facteur</a:t>
                      </a:r>
                      <a:r>
                        <a:rPr lang="fr-CA" sz="1300" b="1" baseline="0" noProof="0" dirty="0" smtClean="0"/>
                        <a:t> de rajustement selon l’IPC (%)</a:t>
                      </a:r>
                      <a:endParaRPr lang="fr-CA" sz="1300" b="1"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CA" sz="130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300" noProof="0" dirty="0" smtClean="0">
                          <a:solidFill>
                            <a:srgbClr val="345A98"/>
                          </a:solidFill>
                        </a:rPr>
                        <a:t>2,4 %</a:t>
                      </a:r>
                      <a:endParaRPr lang="fr-CA" sz="130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300" noProof="0" dirty="0" smtClean="0">
                          <a:solidFill>
                            <a:srgbClr val="345A98"/>
                          </a:solidFill>
                        </a:rPr>
                        <a:t>2,7 %</a:t>
                      </a:r>
                      <a:endParaRPr lang="fr-CA" sz="130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300" b="1" noProof="0" dirty="0" smtClean="0">
                          <a:solidFill>
                            <a:srgbClr val="345A98"/>
                          </a:solidFill>
                        </a:rPr>
                        <a:t>4,5 %</a:t>
                      </a:r>
                      <a:endParaRPr lang="fr-CA" sz="1300" b="1"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fr-CA" sz="1300" noProof="0" dirty="0" smtClean="0">
                          <a:solidFill>
                            <a:srgbClr val="345A98"/>
                          </a:solidFill>
                        </a:rPr>
                        <a:t>5,1 %</a:t>
                      </a:r>
                      <a:endParaRPr lang="fr-CA" sz="130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300" b="0" noProof="0" dirty="0" smtClean="0">
                          <a:solidFill>
                            <a:srgbClr val="345A98"/>
                          </a:solidFill>
                        </a:rPr>
                        <a:t>6,3 %</a:t>
                      </a:r>
                      <a:endParaRPr lang="fr-CA" sz="1300" b="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1826">
                <a:tc>
                  <a:txBody>
                    <a:bodyPr/>
                    <a:lstStyle/>
                    <a:p>
                      <a:r>
                        <a:rPr lang="fr-CA" sz="1300" b="1" noProof="0" dirty="0" smtClean="0"/>
                        <a:t>PRPL/PRPL*</a:t>
                      </a:r>
                      <a:endParaRPr lang="fr-CA" sz="1300" b="1"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300" noProof="0" dirty="0" smtClean="0"/>
                        <a:t>20,0000 $</a:t>
                      </a:r>
                      <a:endParaRPr lang="fr-CA" sz="13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300" noProof="0" dirty="0" smtClean="0"/>
                        <a:t>20,4800 $</a:t>
                      </a:r>
                      <a:endParaRPr lang="fr-CA" sz="13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300" noProof="0" dirty="0" smtClean="0"/>
                        <a:t>20,5414 $</a:t>
                      </a:r>
                      <a:endParaRPr lang="fr-CA" sz="13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300" noProof="0" dirty="0" smtClean="0"/>
                        <a:t>20,9000 $</a:t>
                      </a:r>
                      <a:endParaRPr lang="fr-CA" sz="13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fr-CA" sz="1300" noProof="0" dirty="0" smtClean="0"/>
                        <a:t>21,3180 $</a:t>
                      </a:r>
                      <a:endParaRPr lang="fr-CA" sz="13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300" noProof="0" dirty="0" smtClean="0"/>
                        <a:t>21,6378 $</a:t>
                      </a:r>
                      <a:endParaRPr lang="fr-CA" sz="13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1826">
                <a:tc>
                  <a:txBody>
                    <a:bodyPr/>
                    <a:lstStyle/>
                    <a:p>
                      <a:r>
                        <a:rPr lang="fr-CA" sz="1300" b="1" noProof="0" dirty="0" smtClean="0"/>
                        <a:t>PTM-N</a:t>
                      </a:r>
                      <a:endParaRPr lang="fr-CA" sz="1300" b="1"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300" noProof="0" dirty="0" smtClean="0"/>
                        <a:t>20,0000 $</a:t>
                      </a:r>
                      <a:endParaRPr lang="fr-CA" sz="13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300" noProof="0" dirty="0" smtClean="0"/>
                        <a:t>19,5000 $</a:t>
                      </a:r>
                      <a:endParaRPr lang="fr-CA" sz="13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300" noProof="0" dirty="0" smtClean="0"/>
                        <a:t>19,0000 $</a:t>
                      </a:r>
                      <a:endParaRPr lang="fr-CA" sz="13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300" noProof="0" dirty="0" smtClean="0"/>
                        <a:t>18,5000 $</a:t>
                      </a:r>
                      <a:endParaRPr lang="fr-CA" sz="13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fr-CA" sz="1300" noProof="0" dirty="0" smtClean="0"/>
                        <a:t>18,0000 $</a:t>
                      </a:r>
                      <a:endParaRPr lang="fr-CA" sz="13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300" noProof="0" dirty="0" smtClean="0"/>
                        <a:t>21,5000 $</a:t>
                      </a:r>
                      <a:endParaRPr lang="fr-CA" sz="13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1826">
                <a:tc>
                  <a:txBody>
                    <a:bodyPr/>
                    <a:lstStyle/>
                    <a:p>
                      <a:r>
                        <a:rPr lang="fr-CA" sz="1300" b="1" noProof="0" dirty="0" smtClean="0"/>
                        <a:t>PMNE-N</a:t>
                      </a:r>
                      <a:endParaRPr lang="fr-CA" sz="1300" b="1"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300" noProof="0" dirty="0" smtClean="0"/>
                        <a:t>20,0000 $</a:t>
                      </a:r>
                      <a:endParaRPr lang="fr-CA" sz="13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300" noProof="0" dirty="0" smtClean="0"/>
                        <a:t>20,4800 $</a:t>
                      </a:r>
                      <a:endParaRPr lang="fr-CA" sz="13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300" noProof="0" dirty="0" smtClean="0"/>
                        <a:t>19,5975 $</a:t>
                      </a:r>
                      <a:endParaRPr lang="fr-CA" sz="13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300" noProof="0" dirty="0" smtClean="0"/>
                        <a:t>19,5130 $</a:t>
                      </a:r>
                      <a:endParaRPr lang="fr-CA" sz="13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fr-CA" sz="1300" noProof="0" dirty="0" smtClean="0"/>
                        <a:t>19,3140 $</a:t>
                      </a:r>
                      <a:endParaRPr lang="fr-CA" sz="13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300" noProof="0" dirty="0" smtClean="0"/>
                        <a:t>18,4140 $</a:t>
                      </a:r>
                      <a:endParaRPr lang="fr-CA" sz="13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2825034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idx="4294967295"/>
          </p:nvPr>
        </p:nvSpPr>
        <p:spPr>
          <a:xfrm>
            <a:off x="1143000" y="260648"/>
            <a:ext cx="7848600" cy="648072"/>
          </a:xfrm>
        </p:spPr>
        <p:txBody>
          <a:bodyPr/>
          <a:lstStyle/>
          <a:p>
            <a:pPr algn="ctr" eaLnBrk="1" hangingPunct="1"/>
            <a:r>
              <a:rPr lang="fr-FR" sz="3200" dirty="0"/>
              <a:t>Méthodologie de la majoration régulière – </a:t>
            </a:r>
            <a:br>
              <a:rPr lang="fr-FR" sz="3200" dirty="0"/>
            </a:br>
            <a:r>
              <a:rPr lang="fr-FR" sz="3200" dirty="0"/>
              <a:t>Calcul du PRPL*</a:t>
            </a:r>
            <a:endParaRPr lang="en-US" sz="3200" dirty="0" smtClean="0"/>
          </a:p>
        </p:txBody>
      </p:sp>
      <p:sp>
        <p:nvSpPr>
          <p:cNvPr id="22531" name="Rectangle 3"/>
          <p:cNvSpPr>
            <a:spLocks noGrp="1" noChangeArrowheads="1"/>
          </p:cNvSpPr>
          <p:nvPr>
            <p:ph type="body" idx="4294967295"/>
          </p:nvPr>
        </p:nvSpPr>
        <p:spPr>
          <a:xfrm>
            <a:off x="1043608" y="1484784"/>
            <a:ext cx="8064896" cy="576064"/>
          </a:xfrm>
        </p:spPr>
        <p:txBody>
          <a:bodyPr/>
          <a:lstStyle/>
          <a:p>
            <a:pPr marL="0" indent="0" eaLnBrk="1" hangingPunct="1">
              <a:buNone/>
              <a:defRPr/>
            </a:pPr>
            <a:r>
              <a:rPr lang="fr-CA" sz="3000" dirty="0" smtClean="0"/>
              <a:t>Baisse du prix au Canada indiqué à la section 5</a:t>
            </a:r>
            <a:endParaRPr lang="fr-CA" sz="3000" b="1" dirty="0" smtClean="0"/>
          </a:p>
        </p:txBody>
      </p:sp>
      <p:sp>
        <p:nvSpPr>
          <p:cNvPr id="21508" name="Line 4"/>
          <p:cNvSpPr>
            <a:spLocks noChangeShapeType="1"/>
          </p:cNvSpPr>
          <p:nvPr/>
        </p:nvSpPr>
        <p:spPr bwMode="auto">
          <a:xfrm>
            <a:off x="1043608" y="1124744"/>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dirty="0"/>
          </a:p>
        </p:txBody>
      </p:sp>
      <p:sp>
        <p:nvSpPr>
          <p:cNvPr id="21509"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4D1730EF-59E9-4711-AE5B-E823ADF7EE2E}" type="slidenum">
              <a:rPr lang="en-US" sz="1400" smtClean="0">
                <a:solidFill>
                  <a:schemeClr val="bg1"/>
                </a:solidFill>
              </a:rPr>
              <a:pPr eaLnBrk="1" hangingPunct="1"/>
              <a:t>22</a:t>
            </a:fld>
            <a:endParaRPr lang="en-US" sz="1400" dirty="0" smtClean="0"/>
          </a:p>
        </p:txBody>
      </p:sp>
      <p:graphicFrame>
        <p:nvGraphicFramePr>
          <p:cNvPr id="3" name="Table 2"/>
          <p:cNvGraphicFramePr>
            <a:graphicFrameLocks noGrp="1"/>
          </p:cNvGraphicFramePr>
          <p:nvPr>
            <p:extLst>
              <p:ext uri="{D42A27DB-BD31-4B8C-83A1-F6EECF244321}">
                <p14:modId xmlns:p14="http://schemas.microsoft.com/office/powerpoint/2010/main" val="2559202444"/>
              </p:ext>
            </p:extLst>
          </p:nvPr>
        </p:nvGraphicFramePr>
        <p:xfrm>
          <a:off x="3059832" y="2996952"/>
          <a:ext cx="4104455" cy="2378961"/>
        </p:xfrm>
        <a:graphic>
          <a:graphicData uri="http://schemas.openxmlformats.org/drawingml/2006/table">
            <a:tbl>
              <a:tblPr firstRow="1" bandRow="1">
                <a:tableStyleId>{5C22544A-7EE6-4342-B048-85BDC9FD1C3A}</a:tableStyleId>
              </a:tblPr>
              <a:tblGrid>
                <a:gridCol w="2232248"/>
                <a:gridCol w="936104"/>
                <a:gridCol w="936103"/>
              </a:tblGrid>
              <a:tr h="406907">
                <a:tc>
                  <a:txBody>
                    <a:bodyPr/>
                    <a:lstStyle/>
                    <a:p>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CA" sz="1600" dirty="0" smtClean="0">
                          <a:solidFill>
                            <a:srgbClr val="20558A"/>
                          </a:solidFill>
                        </a:rPr>
                        <a:t>2007</a:t>
                      </a:r>
                      <a:endParaRPr lang="en-CA" sz="1600" dirty="0">
                        <a:solidFill>
                          <a:srgbClr val="20558A"/>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CA" sz="1600" dirty="0" smtClean="0">
                          <a:solidFill>
                            <a:srgbClr val="20558A"/>
                          </a:solidFill>
                        </a:rPr>
                        <a:t>2008</a:t>
                      </a:r>
                      <a:endParaRPr lang="en-CA" sz="1600" dirty="0">
                        <a:solidFill>
                          <a:srgbClr val="20558A"/>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fr-CA" sz="1600" b="1" noProof="0" dirty="0" smtClean="0"/>
                        <a:t>Formulaire 2, section 5 (prix</a:t>
                      </a:r>
                      <a:r>
                        <a:rPr lang="fr-CA" sz="1600" b="1" baseline="0" noProof="0" dirty="0" smtClean="0"/>
                        <a:t> au </a:t>
                      </a:r>
                      <a:r>
                        <a:rPr lang="fr-CA" sz="1600" b="1" noProof="0" dirty="0" smtClean="0"/>
                        <a:t>Canada)</a:t>
                      </a:r>
                      <a:endParaRPr lang="fr-CA" sz="1600" b="1"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20,0000 $</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5C0000"/>
                          </a:solidFill>
                        </a:rPr>
                        <a:t>19,5000 $</a:t>
                      </a:r>
                      <a:endParaRPr lang="en-CA" sz="1600" dirty="0">
                        <a:solidFill>
                          <a:srgbClr val="5C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fr-CA" sz="1600" b="1" noProof="0" dirty="0" smtClean="0"/>
                        <a:t>Augmentation du prix indiqué à la section 5 (%)</a:t>
                      </a:r>
                      <a:endParaRPr lang="fr-CA" sz="1600" b="1"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fr-CA" sz="1600" b="1" noProof="0" dirty="0" smtClean="0"/>
                        <a:t>IPC annuel (%)</a:t>
                      </a:r>
                      <a:endParaRPr lang="fr-CA" sz="1600" b="1"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rgbClr val="345A98"/>
                          </a:solidFill>
                        </a:rPr>
                        <a:t>2,4 %</a:t>
                      </a:r>
                      <a:endParaRPr lang="en-CA" sz="1600" b="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fr-CA" sz="1600" b="1" noProof="0" dirty="0" smtClean="0"/>
                        <a:t>PRPL/PRPL*</a:t>
                      </a:r>
                      <a:endParaRPr lang="fr-CA" sz="1600" b="1"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20,0000 $</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5C0000"/>
                          </a:solidFill>
                        </a:rPr>
                        <a:t>19,5000 $</a:t>
                      </a:r>
                      <a:endParaRPr lang="en-CA" sz="1600" dirty="0">
                        <a:solidFill>
                          <a:srgbClr val="5C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9789264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idx="4294967295"/>
          </p:nvPr>
        </p:nvSpPr>
        <p:spPr>
          <a:xfrm>
            <a:off x="1143000" y="260648"/>
            <a:ext cx="7848600" cy="792088"/>
          </a:xfrm>
        </p:spPr>
        <p:txBody>
          <a:bodyPr anchor="ctr" anchorCtr="1"/>
          <a:lstStyle/>
          <a:p>
            <a:pPr algn="ctr" eaLnBrk="1" hangingPunct="1"/>
            <a:r>
              <a:rPr lang="fr-CA" dirty="0" smtClean="0"/>
              <a:t>DIN vendu précédemment </a:t>
            </a:r>
          </a:p>
        </p:txBody>
      </p:sp>
      <p:sp>
        <p:nvSpPr>
          <p:cNvPr id="22531" name="Rectangle 3"/>
          <p:cNvSpPr>
            <a:spLocks noGrp="1" noChangeArrowheads="1"/>
          </p:cNvSpPr>
          <p:nvPr>
            <p:ph type="body" idx="4294967295"/>
          </p:nvPr>
        </p:nvSpPr>
        <p:spPr>
          <a:xfrm>
            <a:off x="1043608" y="1052736"/>
            <a:ext cx="7848600" cy="4968552"/>
          </a:xfrm>
        </p:spPr>
        <p:txBody>
          <a:bodyPr/>
          <a:lstStyle/>
          <a:p>
            <a:pPr marL="342900" lvl="1" indent="0" eaLnBrk="1" hangingPunct="1">
              <a:buFont typeface="Wingdings" pitchFamily="2" charset="2"/>
              <a:buNone/>
              <a:defRPr/>
            </a:pPr>
            <a:r>
              <a:rPr lang="fr-CA" sz="2400" b="1" dirty="0" smtClean="0"/>
              <a:t>Q : Dans les cas impliquant l’acquisition d’un produit médicamenteux breveté avant le 1</a:t>
            </a:r>
            <a:r>
              <a:rPr lang="fr-CA" sz="2400" b="1" baseline="30000" dirty="0" smtClean="0"/>
              <a:t>er</a:t>
            </a:r>
            <a:r>
              <a:rPr lang="fr-CA" sz="2400" b="1" dirty="0" smtClean="0"/>
              <a:t> janvier 2010, quel est le prix de référence pour la période de lancement (PRPL) approprié lorsqu’un breveté acquiert un numéro d’identification du médicament (DIN) qui avait été vendu précédemment par un autre breveté?</a:t>
            </a:r>
          </a:p>
          <a:p>
            <a:pPr marL="342900" lvl="1" indent="0" eaLnBrk="1" hangingPunct="1">
              <a:buFont typeface="Wingdings" pitchFamily="2" charset="2"/>
              <a:buNone/>
              <a:defRPr/>
            </a:pPr>
            <a:endParaRPr lang="fr-CA" sz="2800" b="1" dirty="0" smtClean="0"/>
          </a:p>
          <a:p>
            <a:pPr marL="342900" lvl="1" indent="0" eaLnBrk="1" hangingPunct="1">
              <a:buFont typeface="Wingdings" pitchFamily="2" charset="2"/>
              <a:buNone/>
              <a:defRPr/>
            </a:pPr>
            <a:r>
              <a:rPr lang="fr-CA" sz="2400" b="1" dirty="0" smtClean="0"/>
              <a:t>R : Le PRPL du produit vendu par le deuxième breveté correspondra au PRPL du produit vendu par le premier breveté, à condition que le deuxième breveté obtienne cette information du premier breveté.</a:t>
            </a:r>
          </a:p>
          <a:p>
            <a:pPr marL="342900" lvl="1" indent="0" eaLnBrk="1" hangingPunct="1">
              <a:buNone/>
              <a:defRPr/>
            </a:pPr>
            <a:endParaRPr lang="en-US" sz="2800" b="1" dirty="0"/>
          </a:p>
          <a:p>
            <a:pPr lvl="1" eaLnBrk="1" hangingPunct="1">
              <a:buFont typeface="Wingdings" pitchFamily="2" charset="2"/>
              <a:buChar char="§"/>
              <a:defRPr/>
            </a:pPr>
            <a:endParaRPr lang="en-US" sz="2800" b="1" dirty="0" smtClean="0"/>
          </a:p>
        </p:txBody>
      </p:sp>
      <p:sp>
        <p:nvSpPr>
          <p:cNvPr id="21508" name="Line 4"/>
          <p:cNvSpPr>
            <a:spLocks noChangeShapeType="1"/>
          </p:cNvSpPr>
          <p:nvPr/>
        </p:nvSpPr>
        <p:spPr bwMode="auto">
          <a:xfrm>
            <a:off x="1043608" y="1052736"/>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dirty="0"/>
          </a:p>
        </p:txBody>
      </p:sp>
      <p:sp>
        <p:nvSpPr>
          <p:cNvPr id="21509"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4D1730EF-59E9-4711-AE5B-E823ADF7EE2E}" type="slidenum">
              <a:rPr lang="en-US" sz="1400" smtClean="0">
                <a:solidFill>
                  <a:schemeClr val="bg1"/>
                </a:solidFill>
              </a:rPr>
              <a:pPr eaLnBrk="1" hangingPunct="1"/>
              <a:t>23</a:t>
            </a:fld>
            <a:endParaRPr lang="en-US" sz="1400" dirty="0" smtClean="0"/>
          </a:p>
        </p:txBody>
      </p:sp>
    </p:spTree>
    <p:extLst>
      <p:ext uri="{BB962C8B-B14F-4D97-AF65-F5344CB8AC3E}">
        <p14:creationId xmlns:p14="http://schemas.microsoft.com/office/powerpoint/2010/main" val="9260471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24</a:t>
            </a:fld>
            <a:endParaRPr lang="en-US" dirty="0">
              <a:solidFill>
                <a:schemeClr val="tx1"/>
              </a:solidFill>
            </a:endParaRPr>
          </a:p>
        </p:txBody>
      </p:sp>
      <p:sp>
        <p:nvSpPr>
          <p:cNvPr id="5" name="Content Placeholder 2"/>
          <p:cNvSpPr>
            <a:spLocks noGrp="1"/>
          </p:cNvSpPr>
          <p:nvPr>
            <p:ph idx="1"/>
          </p:nvPr>
        </p:nvSpPr>
        <p:spPr>
          <a:xfrm>
            <a:off x="1259632" y="1772816"/>
            <a:ext cx="7416824" cy="2448272"/>
          </a:xfrm>
        </p:spPr>
        <p:txBody>
          <a:bodyPr/>
          <a:lstStyle/>
          <a:p>
            <a:pPr marL="0" indent="0" algn="ctr" eaLnBrk="1" hangingPunct="1">
              <a:buNone/>
            </a:pPr>
            <a:r>
              <a:rPr lang="fr-FR" sz="4000" dirty="0" smtClean="0"/>
              <a:t>Comprendre </a:t>
            </a:r>
            <a:r>
              <a:rPr lang="fr-FR" sz="4000" dirty="0"/>
              <a:t>ce qui arrive après s’être prévalu de la méthodologie de la majoration </a:t>
            </a:r>
            <a:r>
              <a:rPr lang="fr-FR" sz="4000" dirty="0" smtClean="0"/>
              <a:t>régulière</a:t>
            </a:r>
            <a:endParaRPr lang="en-CA" sz="4000" dirty="0"/>
          </a:p>
        </p:txBody>
      </p:sp>
    </p:spTree>
    <p:extLst>
      <p:ext uri="{BB962C8B-B14F-4D97-AF65-F5344CB8AC3E}">
        <p14:creationId xmlns:p14="http://schemas.microsoft.com/office/powerpoint/2010/main" val="36712809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8320" y="1700808"/>
            <a:ext cx="7632576" cy="4032448"/>
          </a:xfrm>
        </p:spPr>
        <p:txBody>
          <a:bodyPr/>
          <a:lstStyle/>
          <a:p>
            <a:pPr marL="342900" lvl="1" indent="0" eaLnBrk="1" hangingPunct="1">
              <a:buFont typeface="Wingdings" pitchFamily="2" charset="2"/>
              <a:buNone/>
              <a:defRPr/>
            </a:pPr>
            <a:r>
              <a:rPr lang="fr-CA" sz="2800" b="1" dirty="0" smtClean="0"/>
              <a:t>R : Modifier l’année à laquelle la méthodologie de la majoration régulière est appliquée à l’année 1 aux fins de la méthodologie de rajustement du prix selon l’IPC.</a:t>
            </a:r>
          </a:p>
          <a:p>
            <a:pPr marL="342900" lvl="1" indent="0" eaLnBrk="1" hangingPunct="1">
              <a:buNone/>
              <a:defRPr/>
            </a:pPr>
            <a:endParaRPr lang="fr-CA" sz="2800" b="1" dirty="0" smtClean="0"/>
          </a:p>
          <a:p>
            <a:pPr marL="342900" lvl="1" indent="0" eaLnBrk="1" hangingPunct="1">
              <a:buNone/>
              <a:defRPr/>
            </a:pPr>
            <a:r>
              <a:rPr lang="fr-CA" sz="2400" b="1" dirty="0" smtClean="0"/>
              <a:t>ANNÉE 1 – application réussie de la méthodologie de la majoration et le PMNE-N = PTM-N</a:t>
            </a:r>
          </a:p>
          <a:p>
            <a:pPr lvl="2" eaLnBrk="1" hangingPunct="1">
              <a:buFont typeface="Wingdings" pitchFamily="2" charset="2"/>
              <a:buChar char="§"/>
              <a:defRPr/>
            </a:pPr>
            <a:r>
              <a:rPr lang="fr-CA" b="1" dirty="0" smtClean="0"/>
              <a:t>Recettes excessives = 0</a:t>
            </a:r>
          </a:p>
          <a:p>
            <a:pPr marL="342900" lvl="1" indent="0" eaLnBrk="1" hangingPunct="1">
              <a:buNone/>
              <a:defRPr/>
            </a:pPr>
            <a:r>
              <a:rPr lang="fr-CA" sz="2400" b="1" dirty="0" smtClean="0"/>
              <a:t>ANNÉE 2 – PMNE-N = PMNE-N/PTM-N de l’ANNÉE 1 + méthodologie de rajustement du prix selon l’IPC</a:t>
            </a:r>
          </a:p>
          <a:p>
            <a:pPr marL="0" indent="0" algn="ctr">
              <a:buNone/>
            </a:pPr>
            <a:endParaRPr lang="en-CA" sz="4000" dirty="0"/>
          </a:p>
          <a:p>
            <a:pPr algn="ctr"/>
            <a:endParaRPr lang="en-CA" sz="4000"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25</a:t>
            </a:fld>
            <a:endParaRPr lang="en-US" dirty="0">
              <a:solidFill>
                <a:schemeClr val="tx1"/>
              </a:solidFill>
            </a:endParaRPr>
          </a:p>
        </p:txBody>
      </p:sp>
      <p:sp>
        <p:nvSpPr>
          <p:cNvPr id="5" name="Line 4"/>
          <p:cNvSpPr>
            <a:spLocks noChangeShapeType="1"/>
          </p:cNvSpPr>
          <p:nvPr/>
        </p:nvSpPr>
        <p:spPr bwMode="auto">
          <a:xfrm>
            <a:off x="1018320" y="1340768"/>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dirty="0"/>
          </a:p>
        </p:txBody>
      </p:sp>
      <p:sp>
        <p:nvSpPr>
          <p:cNvPr id="6" name="Content Placeholder 2"/>
          <p:cNvSpPr txBox="1">
            <a:spLocks/>
          </p:cNvSpPr>
          <p:nvPr/>
        </p:nvSpPr>
        <p:spPr bwMode="auto">
          <a:xfrm>
            <a:off x="1187624" y="248222"/>
            <a:ext cx="7632576" cy="10205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algn="ctr">
              <a:buNone/>
            </a:pPr>
            <a:r>
              <a:rPr lang="fr-FR" sz="3200" kern="0" dirty="0" smtClean="0"/>
              <a:t>Qu’arrive-t-il </a:t>
            </a:r>
            <a:r>
              <a:rPr lang="fr-FR" sz="3200" kern="0" dirty="0"/>
              <a:t>après s’être prévalu de la méthodologie de la majoration </a:t>
            </a:r>
            <a:r>
              <a:rPr lang="fr-FR" sz="3200" kern="0" dirty="0" smtClean="0"/>
              <a:t>régulière</a:t>
            </a:r>
            <a:r>
              <a:rPr lang="en-CA" sz="3200" kern="0" dirty="0" smtClean="0"/>
              <a:t>?</a:t>
            </a:r>
          </a:p>
        </p:txBody>
      </p:sp>
    </p:spTree>
    <p:extLst>
      <p:ext uri="{BB962C8B-B14F-4D97-AF65-F5344CB8AC3E}">
        <p14:creationId xmlns:p14="http://schemas.microsoft.com/office/powerpoint/2010/main" val="8121732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idx="4294967295"/>
          </p:nvPr>
        </p:nvSpPr>
        <p:spPr>
          <a:xfrm>
            <a:off x="1169504" y="260648"/>
            <a:ext cx="7848600" cy="576064"/>
          </a:xfrm>
        </p:spPr>
        <p:txBody>
          <a:bodyPr/>
          <a:lstStyle/>
          <a:p>
            <a:pPr algn="ctr" eaLnBrk="1" hangingPunct="1"/>
            <a:r>
              <a:rPr lang="fr-FR" sz="3800" dirty="0"/>
              <a:t>Méthodologie de la majoration </a:t>
            </a:r>
            <a:r>
              <a:rPr lang="fr-FR" sz="3800" dirty="0" smtClean="0"/>
              <a:t>régulière</a:t>
            </a:r>
            <a:r>
              <a:rPr lang="en-US" sz="3800" dirty="0" smtClean="0"/>
              <a:t/>
            </a:r>
            <a:br>
              <a:rPr lang="en-US" sz="3800" dirty="0" smtClean="0"/>
            </a:br>
            <a:endParaRPr lang="en-US" sz="3800" dirty="0" smtClean="0"/>
          </a:p>
        </p:txBody>
      </p:sp>
      <p:sp>
        <p:nvSpPr>
          <p:cNvPr id="21508" name="Line 4"/>
          <p:cNvSpPr>
            <a:spLocks noChangeShapeType="1"/>
          </p:cNvSpPr>
          <p:nvPr/>
        </p:nvSpPr>
        <p:spPr bwMode="auto">
          <a:xfrm>
            <a:off x="1043608" y="908720"/>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dirty="0"/>
          </a:p>
        </p:txBody>
      </p:sp>
      <p:sp>
        <p:nvSpPr>
          <p:cNvPr id="21509"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4D1730EF-59E9-4711-AE5B-E823ADF7EE2E}" type="slidenum">
              <a:rPr lang="en-US" sz="1400" smtClean="0">
                <a:solidFill>
                  <a:schemeClr val="bg1"/>
                </a:solidFill>
              </a:rPr>
              <a:pPr eaLnBrk="1" hangingPunct="1"/>
              <a:t>26</a:t>
            </a:fld>
            <a:endParaRPr lang="en-US" sz="1400" dirty="0" smtClean="0"/>
          </a:p>
        </p:txBody>
      </p:sp>
      <p:graphicFrame>
        <p:nvGraphicFramePr>
          <p:cNvPr id="3" name="Table 2"/>
          <p:cNvGraphicFramePr>
            <a:graphicFrameLocks noGrp="1"/>
          </p:cNvGraphicFramePr>
          <p:nvPr>
            <p:extLst>
              <p:ext uri="{D42A27DB-BD31-4B8C-83A1-F6EECF244321}">
                <p14:modId xmlns:p14="http://schemas.microsoft.com/office/powerpoint/2010/main" val="4053568027"/>
              </p:ext>
            </p:extLst>
          </p:nvPr>
        </p:nvGraphicFramePr>
        <p:xfrm>
          <a:off x="1627310" y="2354094"/>
          <a:ext cx="6438995" cy="3568552"/>
        </p:xfrm>
        <a:graphic>
          <a:graphicData uri="http://schemas.openxmlformats.org/drawingml/2006/table">
            <a:tbl>
              <a:tblPr firstRow="1" bandRow="1">
                <a:tableStyleId>{5C22544A-7EE6-4342-B048-85BDC9FD1C3A}</a:tableStyleId>
              </a:tblPr>
              <a:tblGrid>
                <a:gridCol w="1679738"/>
                <a:gridCol w="976920"/>
                <a:gridCol w="936104"/>
                <a:gridCol w="936104"/>
                <a:gridCol w="936104"/>
                <a:gridCol w="974025"/>
              </a:tblGrid>
              <a:tr h="330634">
                <a:tc>
                  <a:txBody>
                    <a:bodyPr/>
                    <a:lstStyle/>
                    <a:p>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600" noProof="0" dirty="0" smtClean="0">
                          <a:solidFill>
                            <a:srgbClr val="345A98"/>
                          </a:solidFill>
                        </a:rPr>
                        <a:t>2007</a:t>
                      </a:r>
                      <a:endParaRPr lang="fr-CA" sz="160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600" noProof="0" dirty="0" smtClean="0">
                          <a:solidFill>
                            <a:srgbClr val="345A98"/>
                          </a:solidFill>
                        </a:rPr>
                        <a:t>2008</a:t>
                      </a:r>
                      <a:endParaRPr lang="fr-CA" sz="160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600" noProof="0" dirty="0" smtClean="0">
                          <a:solidFill>
                            <a:srgbClr val="345A98"/>
                          </a:solidFill>
                        </a:rPr>
                        <a:t>2009</a:t>
                      </a:r>
                      <a:endParaRPr lang="fr-CA" sz="160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600" noProof="0" dirty="0" smtClean="0">
                          <a:solidFill>
                            <a:srgbClr val="345A98"/>
                          </a:solidFill>
                        </a:rPr>
                        <a:t>2010 – </a:t>
                      </a:r>
                      <a:r>
                        <a:rPr lang="fr-CA" sz="1200" noProof="0" dirty="0" smtClean="0">
                          <a:solidFill>
                            <a:srgbClr val="345A98"/>
                          </a:solidFill>
                        </a:rPr>
                        <a:t>année</a:t>
                      </a:r>
                      <a:r>
                        <a:rPr lang="fr-CA" sz="1200" baseline="0" noProof="0" dirty="0" smtClean="0">
                          <a:solidFill>
                            <a:srgbClr val="345A98"/>
                          </a:solidFill>
                        </a:rPr>
                        <a:t> 1</a:t>
                      </a:r>
                      <a:endParaRPr lang="fr-CA" sz="120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fr-CA" sz="1600" noProof="0" dirty="0" smtClean="0">
                          <a:solidFill>
                            <a:srgbClr val="345A98"/>
                          </a:solidFill>
                        </a:rPr>
                        <a:t>2011 –</a:t>
                      </a:r>
                      <a:r>
                        <a:rPr lang="fr-CA" sz="1200" noProof="0" dirty="0" smtClean="0">
                          <a:solidFill>
                            <a:srgbClr val="345A98"/>
                          </a:solidFill>
                        </a:rPr>
                        <a:t>année 2</a:t>
                      </a:r>
                      <a:endParaRPr lang="fr-CA" sz="160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9723">
                <a:tc>
                  <a:txBody>
                    <a:bodyPr/>
                    <a:lstStyle/>
                    <a:p>
                      <a:r>
                        <a:rPr lang="fr-CA" sz="1600" b="1" noProof="0" dirty="0" smtClean="0"/>
                        <a:t>Prix courant au Canada</a:t>
                      </a:r>
                      <a:endParaRPr lang="fr-CA" sz="1600" b="1"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20,0000 $</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20,5000 $</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20,5000 $</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20,5000 $</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t>20,5000 $</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634">
                <a:tc>
                  <a:txBody>
                    <a:bodyPr/>
                    <a:lstStyle/>
                    <a:p>
                      <a:r>
                        <a:rPr lang="fr-CA" sz="1400" b="1" noProof="0" dirty="0" smtClean="0">
                          <a:solidFill>
                            <a:schemeClr val="tx1"/>
                          </a:solidFill>
                        </a:rPr>
                        <a:t>Augmentation</a:t>
                      </a:r>
                      <a:r>
                        <a:rPr lang="fr-CA" sz="1400" b="1" baseline="0" noProof="0" dirty="0" smtClean="0">
                          <a:solidFill>
                            <a:schemeClr val="tx1"/>
                          </a:solidFill>
                        </a:rPr>
                        <a:t> du prix courant (</a:t>
                      </a:r>
                      <a:r>
                        <a:rPr lang="fr-CA" sz="1400" b="1" noProof="0" dirty="0" smtClean="0">
                          <a:solidFill>
                            <a:schemeClr val="tx1"/>
                          </a:solidFill>
                        </a:rPr>
                        <a:t>%)</a:t>
                      </a:r>
                      <a:endParaRPr lang="fr-CA" sz="14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2,5 %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634">
                <a:tc>
                  <a:txBody>
                    <a:bodyPr/>
                    <a:lstStyle/>
                    <a:p>
                      <a:r>
                        <a:rPr lang="fr-CA" sz="1400" b="1" noProof="0" dirty="0" smtClean="0">
                          <a:solidFill>
                            <a:schemeClr val="tx1"/>
                          </a:solidFill>
                        </a:rPr>
                        <a:t>IPC annuel (%)</a:t>
                      </a:r>
                      <a:endParaRPr lang="fr-CA" sz="14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1" dirty="0" smtClean="0">
                          <a:solidFill>
                            <a:schemeClr val="tx1"/>
                          </a:solidFill>
                        </a:rPr>
                        <a:t>2,4 %</a:t>
                      </a:r>
                      <a:endParaRPr lang="en-CA"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chemeClr val="tx1"/>
                          </a:solidFill>
                        </a:rPr>
                        <a:t>0,3 %</a:t>
                      </a:r>
                      <a:endParaRPr lang="en-C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1,8 %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b="0" dirty="0" smtClean="0">
                          <a:solidFill>
                            <a:schemeClr val="tx1"/>
                          </a:solidFill>
                        </a:rPr>
                        <a:t>1,5 %</a:t>
                      </a:r>
                      <a:endParaRPr lang="en-C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634">
                <a:tc>
                  <a:txBody>
                    <a:bodyPr/>
                    <a:lstStyle/>
                    <a:p>
                      <a:r>
                        <a:rPr lang="fr-CA" sz="1400" b="1" noProof="0" dirty="0" smtClean="0">
                          <a:solidFill>
                            <a:schemeClr val="tx1"/>
                          </a:solidFill>
                        </a:rPr>
                        <a:t>Plafond</a:t>
                      </a:r>
                      <a:endParaRPr lang="fr-CA" sz="14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3,6 %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0,5 %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chemeClr val="tx1"/>
                          </a:solidFill>
                        </a:rPr>
                        <a:t>2,7 %</a:t>
                      </a:r>
                      <a:endParaRPr lang="en-C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3636">
                <a:tc>
                  <a:txBody>
                    <a:bodyPr/>
                    <a:lstStyle/>
                    <a:p>
                      <a:r>
                        <a:rPr lang="fr-CA" sz="1400" b="1" noProof="0" dirty="0" smtClean="0">
                          <a:solidFill>
                            <a:schemeClr val="tx1"/>
                          </a:solidFill>
                        </a:rPr>
                        <a:t>PRPL/PRPL*</a:t>
                      </a:r>
                      <a:endParaRPr lang="fr-CA" sz="14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20,0000 $</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20,4800 $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20,4800 $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20,4800 $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chemeClr val="tx1"/>
                          </a:solidFill>
                        </a:rPr>
                        <a:t>20,4800 $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3636">
                <a:tc>
                  <a:txBody>
                    <a:bodyPr/>
                    <a:lstStyle/>
                    <a:p>
                      <a:r>
                        <a:rPr lang="fr-CA" sz="1400" b="1" noProof="0" dirty="0" smtClean="0">
                          <a:solidFill>
                            <a:schemeClr val="tx1"/>
                          </a:solidFill>
                        </a:rPr>
                        <a:t>PTM-N</a:t>
                      </a:r>
                      <a:endParaRPr lang="fr-CA" sz="14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20,0000 $</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19,0000 $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18,0000 $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20,0500 $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634">
                <a:tc>
                  <a:txBody>
                    <a:bodyPr/>
                    <a:lstStyle/>
                    <a:p>
                      <a:r>
                        <a:rPr lang="fr-CA" sz="1400" b="1" noProof="0" dirty="0" smtClean="0">
                          <a:solidFill>
                            <a:schemeClr val="tx1"/>
                          </a:solidFill>
                        </a:rPr>
                        <a:t>PMNE-N</a:t>
                      </a:r>
                      <a:endParaRPr lang="fr-CA" sz="14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20,0000 $</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19,4560 $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18,4860 $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20,0500 $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chemeClr val="tx1"/>
                          </a:solidFill>
                        </a:rPr>
                        <a:t>20,3508 $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TextBox 1"/>
          <p:cNvSpPr txBox="1"/>
          <p:nvPr/>
        </p:nvSpPr>
        <p:spPr>
          <a:xfrm>
            <a:off x="1521215" y="1276876"/>
            <a:ext cx="6651186" cy="1077218"/>
          </a:xfrm>
          <a:prstGeom prst="rect">
            <a:avLst/>
          </a:prstGeom>
          <a:noFill/>
        </p:spPr>
        <p:txBody>
          <a:bodyPr wrap="square" rtlCol="0">
            <a:spAutoFit/>
          </a:bodyPr>
          <a:lstStyle/>
          <a:p>
            <a:r>
              <a:rPr lang="fr-FR" sz="3200" dirty="0">
                <a:latin typeface="+mn-lt"/>
              </a:rPr>
              <a:t>Méthodologie de la majoration </a:t>
            </a:r>
            <a:r>
              <a:rPr lang="fr-FR" sz="3200" dirty="0" smtClean="0">
                <a:latin typeface="+mn-lt"/>
              </a:rPr>
              <a:t>régulière appliquée en 2010 (année 1)</a:t>
            </a:r>
            <a:endParaRPr lang="en-CA" sz="3200" dirty="0">
              <a:latin typeface="+mn-lt"/>
            </a:endParaRPr>
          </a:p>
        </p:txBody>
      </p:sp>
    </p:spTree>
    <p:extLst>
      <p:ext uri="{BB962C8B-B14F-4D97-AF65-F5344CB8AC3E}">
        <p14:creationId xmlns:p14="http://schemas.microsoft.com/office/powerpoint/2010/main" val="36427366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idx="4294967295"/>
          </p:nvPr>
        </p:nvSpPr>
        <p:spPr>
          <a:xfrm>
            <a:off x="1169504" y="260648"/>
            <a:ext cx="7848600" cy="576064"/>
          </a:xfrm>
        </p:spPr>
        <p:txBody>
          <a:bodyPr/>
          <a:lstStyle/>
          <a:p>
            <a:pPr algn="ctr" eaLnBrk="1" hangingPunct="1"/>
            <a:r>
              <a:rPr lang="fr-FR" sz="3800" dirty="0"/>
              <a:t>Méthodologie de la majoration </a:t>
            </a:r>
            <a:r>
              <a:rPr lang="fr-FR" sz="3800" dirty="0" smtClean="0"/>
              <a:t>régulière – scénario 1</a:t>
            </a:r>
            <a:endParaRPr lang="en-US" dirty="0" smtClean="0"/>
          </a:p>
        </p:txBody>
      </p:sp>
      <p:sp>
        <p:nvSpPr>
          <p:cNvPr id="21508" name="Line 4"/>
          <p:cNvSpPr>
            <a:spLocks noChangeShapeType="1"/>
          </p:cNvSpPr>
          <p:nvPr/>
        </p:nvSpPr>
        <p:spPr bwMode="auto">
          <a:xfrm>
            <a:off x="1043608" y="1268760"/>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dirty="0"/>
          </a:p>
        </p:txBody>
      </p:sp>
      <p:sp>
        <p:nvSpPr>
          <p:cNvPr id="21509"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4D1730EF-59E9-4711-AE5B-E823ADF7EE2E}" type="slidenum">
              <a:rPr lang="en-US" sz="1400" smtClean="0">
                <a:solidFill>
                  <a:schemeClr val="bg1"/>
                </a:solidFill>
              </a:rPr>
              <a:pPr eaLnBrk="1" hangingPunct="1"/>
              <a:t>27</a:t>
            </a:fld>
            <a:endParaRPr lang="en-US" sz="1400" dirty="0" smtClean="0"/>
          </a:p>
        </p:txBody>
      </p:sp>
      <p:graphicFrame>
        <p:nvGraphicFramePr>
          <p:cNvPr id="3" name="Table 2"/>
          <p:cNvGraphicFramePr>
            <a:graphicFrameLocks noGrp="1"/>
          </p:cNvGraphicFramePr>
          <p:nvPr>
            <p:extLst>
              <p:ext uri="{D42A27DB-BD31-4B8C-83A1-F6EECF244321}">
                <p14:modId xmlns:p14="http://schemas.microsoft.com/office/powerpoint/2010/main" val="2883640479"/>
              </p:ext>
            </p:extLst>
          </p:nvPr>
        </p:nvGraphicFramePr>
        <p:xfrm>
          <a:off x="1619672" y="2132856"/>
          <a:ext cx="6438995" cy="3568552"/>
        </p:xfrm>
        <a:graphic>
          <a:graphicData uri="http://schemas.openxmlformats.org/drawingml/2006/table">
            <a:tbl>
              <a:tblPr firstRow="1" bandRow="1">
                <a:tableStyleId>{5C22544A-7EE6-4342-B048-85BDC9FD1C3A}</a:tableStyleId>
              </a:tblPr>
              <a:tblGrid>
                <a:gridCol w="1679738"/>
                <a:gridCol w="984558"/>
                <a:gridCol w="936104"/>
                <a:gridCol w="936104"/>
                <a:gridCol w="936104"/>
                <a:gridCol w="966387"/>
              </a:tblGrid>
              <a:tr h="330634">
                <a:tc>
                  <a:txBody>
                    <a:bodyPr/>
                    <a:lstStyle/>
                    <a:p>
                      <a:endParaRPr lang="fr-CA" sz="16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600" noProof="0" dirty="0" smtClean="0">
                          <a:solidFill>
                            <a:srgbClr val="345A98"/>
                          </a:solidFill>
                        </a:rPr>
                        <a:t>2007</a:t>
                      </a:r>
                      <a:endParaRPr lang="fr-CA" sz="160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600" noProof="0" dirty="0" smtClean="0">
                          <a:solidFill>
                            <a:srgbClr val="345A98"/>
                          </a:solidFill>
                        </a:rPr>
                        <a:t>2008</a:t>
                      </a:r>
                      <a:endParaRPr lang="fr-CA" sz="160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600" noProof="0" dirty="0" smtClean="0">
                          <a:solidFill>
                            <a:srgbClr val="345A98"/>
                          </a:solidFill>
                        </a:rPr>
                        <a:t>2009</a:t>
                      </a:r>
                      <a:endParaRPr lang="fr-CA" sz="160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600" noProof="0" dirty="0" smtClean="0">
                          <a:solidFill>
                            <a:srgbClr val="345A98"/>
                          </a:solidFill>
                        </a:rPr>
                        <a:t>2010 – </a:t>
                      </a:r>
                      <a:r>
                        <a:rPr lang="fr-CA" sz="1200" noProof="0" dirty="0" smtClean="0">
                          <a:solidFill>
                            <a:srgbClr val="345A98"/>
                          </a:solidFill>
                        </a:rPr>
                        <a:t>année</a:t>
                      </a:r>
                      <a:r>
                        <a:rPr lang="fr-CA" sz="1200" baseline="0" noProof="0" dirty="0" smtClean="0">
                          <a:solidFill>
                            <a:srgbClr val="345A98"/>
                          </a:solidFill>
                        </a:rPr>
                        <a:t> 1</a:t>
                      </a:r>
                      <a:endParaRPr lang="fr-CA" sz="120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fr-CA" sz="1600" noProof="0" dirty="0" smtClean="0">
                          <a:solidFill>
                            <a:srgbClr val="345A98"/>
                          </a:solidFill>
                        </a:rPr>
                        <a:t>2011 –</a:t>
                      </a:r>
                      <a:r>
                        <a:rPr lang="fr-CA" sz="1200" noProof="0" dirty="0" smtClean="0">
                          <a:solidFill>
                            <a:srgbClr val="345A98"/>
                          </a:solidFill>
                        </a:rPr>
                        <a:t>année 2</a:t>
                      </a:r>
                      <a:endParaRPr lang="fr-CA" sz="160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9723">
                <a:tc>
                  <a:txBody>
                    <a:bodyPr/>
                    <a:lstStyle/>
                    <a:p>
                      <a:r>
                        <a:rPr lang="fr-CA" sz="1600" b="1" noProof="0" dirty="0" smtClean="0"/>
                        <a:t>Prix courant au Canada</a:t>
                      </a:r>
                      <a:endParaRPr lang="fr-CA" sz="1600" b="1"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600" b="0" i="0" u="none" strike="noStrike" kern="1200" cap="none" spc="0" normalizeH="0" baseline="0" noProof="0" dirty="0" smtClean="0">
                          <a:ln>
                            <a:noFill/>
                          </a:ln>
                          <a:solidFill>
                            <a:srgbClr val="003366"/>
                          </a:solidFill>
                          <a:effectLst/>
                          <a:uLnTx/>
                          <a:uFillTx/>
                          <a:latin typeface="+mn-lt"/>
                          <a:ea typeface="+mn-ea"/>
                          <a:cs typeface="+mn-cs"/>
                        </a:rPr>
                        <a:t>20,0000 $</a:t>
                      </a:r>
                      <a:endParaRPr kumimoji="0" lang="en-CA" sz="1600" b="0" i="0" u="none" strike="noStrike" kern="1200" cap="none" spc="0" normalizeH="0" baseline="0" noProof="0" dirty="0">
                        <a:ln>
                          <a:noFill/>
                        </a:ln>
                        <a:solidFill>
                          <a:srgbClr val="003366"/>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20,5000 $</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20,5000 $</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20,5000 $</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t>20,5000 $</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634">
                <a:tc>
                  <a:txBody>
                    <a:bodyPr/>
                    <a:lstStyle/>
                    <a:p>
                      <a:r>
                        <a:rPr lang="fr-CA" sz="1400" b="1" noProof="0" dirty="0" smtClean="0">
                          <a:solidFill>
                            <a:schemeClr val="tx1"/>
                          </a:solidFill>
                        </a:rPr>
                        <a:t>Augmentation</a:t>
                      </a:r>
                      <a:r>
                        <a:rPr lang="fr-CA" sz="1400" b="1" baseline="0" noProof="0" dirty="0" smtClean="0">
                          <a:solidFill>
                            <a:schemeClr val="tx1"/>
                          </a:solidFill>
                        </a:rPr>
                        <a:t> du prix courant (</a:t>
                      </a:r>
                      <a:r>
                        <a:rPr lang="fr-CA" sz="1400" b="1" noProof="0" dirty="0" smtClean="0">
                          <a:solidFill>
                            <a:schemeClr val="tx1"/>
                          </a:solidFill>
                        </a:rPr>
                        <a:t>%)</a:t>
                      </a:r>
                      <a:endParaRPr lang="fr-CA" sz="14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2,5 %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634">
                <a:tc>
                  <a:txBody>
                    <a:bodyPr/>
                    <a:lstStyle/>
                    <a:p>
                      <a:r>
                        <a:rPr lang="fr-CA" sz="1400" b="1" noProof="0" dirty="0" smtClean="0">
                          <a:solidFill>
                            <a:schemeClr val="tx1"/>
                          </a:solidFill>
                        </a:rPr>
                        <a:t>IPC annuel (%)</a:t>
                      </a:r>
                      <a:endParaRPr lang="fr-CA" sz="14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1" dirty="0" smtClean="0">
                          <a:solidFill>
                            <a:schemeClr val="tx1"/>
                          </a:solidFill>
                        </a:rPr>
                        <a:t>2,4 %</a:t>
                      </a:r>
                      <a:endParaRPr lang="en-CA"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chemeClr val="tx1"/>
                          </a:solidFill>
                        </a:rPr>
                        <a:t>0,3 %</a:t>
                      </a:r>
                      <a:endParaRPr lang="en-C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1,8 %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b="0" dirty="0" smtClean="0">
                          <a:solidFill>
                            <a:schemeClr val="tx1"/>
                          </a:solidFill>
                        </a:rPr>
                        <a:t>1,5 %</a:t>
                      </a:r>
                      <a:endParaRPr lang="en-C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634">
                <a:tc>
                  <a:txBody>
                    <a:bodyPr/>
                    <a:lstStyle/>
                    <a:p>
                      <a:r>
                        <a:rPr lang="fr-CA" sz="1400" b="1" noProof="0" dirty="0" smtClean="0">
                          <a:solidFill>
                            <a:schemeClr val="tx1"/>
                          </a:solidFill>
                        </a:rPr>
                        <a:t>Plafond</a:t>
                      </a:r>
                      <a:endParaRPr lang="fr-CA" sz="14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3,6 %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0,5 %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chemeClr val="tx1"/>
                          </a:solidFill>
                        </a:rPr>
                        <a:t>2,7 %</a:t>
                      </a:r>
                      <a:endParaRPr lang="en-C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3636">
                <a:tc>
                  <a:txBody>
                    <a:bodyPr/>
                    <a:lstStyle/>
                    <a:p>
                      <a:r>
                        <a:rPr lang="fr-CA" sz="1400" b="1" noProof="0" dirty="0" smtClean="0">
                          <a:solidFill>
                            <a:schemeClr val="tx1"/>
                          </a:solidFill>
                        </a:rPr>
                        <a:t>PRPL/PRPL*</a:t>
                      </a:r>
                      <a:endParaRPr lang="fr-CA" sz="14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600" b="0" i="0" u="none" strike="noStrike" kern="1200" cap="none" spc="0" normalizeH="0" baseline="0" noProof="0" dirty="0" smtClean="0">
                          <a:ln>
                            <a:noFill/>
                          </a:ln>
                          <a:solidFill>
                            <a:srgbClr val="003366"/>
                          </a:solidFill>
                          <a:effectLst/>
                          <a:uLnTx/>
                          <a:uFillTx/>
                          <a:latin typeface="+mn-lt"/>
                          <a:ea typeface="+mn-ea"/>
                          <a:cs typeface="+mn-cs"/>
                        </a:rPr>
                        <a:t>20,0000 $</a:t>
                      </a:r>
                      <a:endParaRPr kumimoji="0" lang="en-CA" sz="1600" b="0" i="0" u="none" strike="noStrike" kern="1200" cap="none" spc="0" normalizeH="0" baseline="0" noProof="0" dirty="0">
                        <a:ln>
                          <a:noFill/>
                        </a:ln>
                        <a:solidFill>
                          <a:srgbClr val="003366"/>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20,4800 $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20,4800 $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20,4800 $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chemeClr val="tx1"/>
                          </a:solidFill>
                        </a:rPr>
                        <a:t>20,4800 $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3636">
                <a:tc>
                  <a:txBody>
                    <a:bodyPr/>
                    <a:lstStyle/>
                    <a:p>
                      <a:r>
                        <a:rPr lang="fr-CA" sz="1400" b="1" noProof="0" dirty="0" smtClean="0">
                          <a:solidFill>
                            <a:schemeClr val="tx1"/>
                          </a:solidFill>
                        </a:rPr>
                        <a:t>PTM-N</a:t>
                      </a:r>
                      <a:endParaRPr lang="fr-CA" sz="14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600" b="0" i="0" u="none" strike="noStrike" kern="1200" cap="none" spc="0" normalizeH="0" baseline="0" noProof="0" dirty="0" smtClean="0">
                          <a:ln>
                            <a:noFill/>
                          </a:ln>
                          <a:solidFill>
                            <a:srgbClr val="003366"/>
                          </a:solidFill>
                          <a:effectLst/>
                          <a:uLnTx/>
                          <a:uFillTx/>
                          <a:latin typeface="+mn-lt"/>
                          <a:ea typeface="+mn-ea"/>
                          <a:cs typeface="+mn-cs"/>
                        </a:rPr>
                        <a:t>20,0000 $</a:t>
                      </a:r>
                      <a:endParaRPr kumimoji="0" lang="en-CA" sz="1600" b="0" i="0" u="none" strike="noStrike" kern="1200" cap="none" spc="0" normalizeH="0" baseline="0" noProof="0" dirty="0">
                        <a:ln>
                          <a:noFill/>
                        </a:ln>
                        <a:solidFill>
                          <a:srgbClr val="003366"/>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19,0000 $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18,0000 $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20,0500 $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chemeClr val="tx1"/>
                          </a:solidFill>
                        </a:rPr>
                        <a:t>20,2500 $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30634">
                <a:tc>
                  <a:txBody>
                    <a:bodyPr/>
                    <a:lstStyle/>
                    <a:p>
                      <a:r>
                        <a:rPr lang="fr-CA" sz="1400" b="1" noProof="0" dirty="0" smtClean="0">
                          <a:solidFill>
                            <a:schemeClr val="tx1"/>
                          </a:solidFill>
                        </a:rPr>
                        <a:t>PMNE-N</a:t>
                      </a:r>
                      <a:endParaRPr lang="fr-CA" sz="14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600" b="0" i="0" u="none" strike="noStrike" kern="1200" cap="none" spc="0" normalizeH="0" baseline="0" noProof="0" dirty="0" smtClean="0">
                          <a:ln>
                            <a:noFill/>
                          </a:ln>
                          <a:solidFill>
                            <a:srgbClr val="003366"/>
                          </a:solidFill>
                          <a:effectLst/>
                          <a:uLnTx/>
                          <a:uFillTx/>
                          <a:latin typeface="+mn-lt"/>
                          <a:ea typeface="+mn-ea"/>
                          <a:cs typeface="+mn-cs"/>
                        </a:rPr>
                        <a:t>20,0000 $</a:t>
                      </a:r>
                      <a:endParaRPr kumimoji="0" lang="en-CA" sz="1600" b="0" i="0" u="none" strike="noStrike" kern="1200" cap="none" spc="0" normalizeH="0" baseline="0" noProof="0" dirty="0">
                        <a:ln>
                          <a:noFill/>
                        </a:ln>
                        <a:solidFill>
                          <a:srgbClr val="003366"/>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19,4560 $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18,4860 $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20,0500 $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chemeClr val="tx1"/>
                          </a:solidFill>
                        </a:rPr>
                        <a:t>20,3508 $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TextBox 1"/>
          <p:cNvSpPr txBox="1"/>
          <p:nvPr/>
        </p:nvSpPr>
        <p:spPr>
          <a:xfrm>
            <a:off x="1494983" y="1544483"/>
            <a:ext cx="7544874" cy="492443"/>
          </a:xfrm>
          <a:prstGeom prst="rect">
            <a:avLst/>
          </a:prstGeom>
          <a:noFill/>
        </p:spPr>
        <p:txBody>
          <a:bodyPr wrap="square" rtlCol="0">
            <a:spAutoFit/>
          </a:bodyPr>
          <a:lstStyle/>
          <a:p>
            <a:r>
              <a:rPr lang="fr-CA" sz="2600" dirty="0" smtClean="0">
                <a:latin typeface="+mn-lt"/>
              </a:rPr>
              <a:t>Scénario 1 – PTM-N de l’année 2 &lt; PMNE-N de l’année 2</a:t>
            </a:r>
            <a:endParaRPr lang="fr-CA" sz="2600" dirty="0">
              <a:latin typeface="+mn-lt"/>
            </a:endParaRPr>
          </a:p>
        </p:txBody>
      </p:sp>
    </p:spTree>
    <p:extLst>
      <p:ext uri="{BB962C8B-B14F-4D97-AF65-F5344CB8AC3E}">
        <p14:creationId xmlns:p14="http://schemas.microsoft.com/office/powerpoint/2010/main" val="37244667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idx="4294967295"/>
          </p:nvPr>
        </p:nvSpPr>
        <p:spPr>
          <a:xfrm>
            <a:off x="1169504" y="260648"/>
            <a:ext cx="7848600" cy="576064"/>
          </a:xfrm>
        </p:spPr>
        <p:txBody>
          <a:bodyPr/>
          <a:lstStyle/>
          <a:p>
            <a:pPr algn="ctr" eaLnBrk="1" hangingPunct="1"/>
            <a:r>
              <a:rPr lang="fr-FR" sz="3800" dirty="0"/>
              <a:t>Méthodologie de la majoration régulière – scénario </a:t>
            </a:r>
            <a:r>
              <a:rPr lang="fr-FR" sz="3800" dirty="0" smtClean="0"/>
              <a:t>2</a:t>
            </a:r>
            <a:endParaRPr lang="en-US" dirty="0" smtClean="0"/>
          </a:p>
        </p:txBody>
      </p:sp>
      <p:sp>
        <p:nvSpPr>
          <p:cNvPr id="21508" name="Line 4"/>
          <p:cNvSpPr>
            <a:spLocks noChangeShapeType="1"/>
          </p:cNvSpPr>
          <p:nvPr/>
        </p:nvSpPr>
        <p:spPr bwMode="auto">
          <a:xfrm>
            <a:off x="1043608" y="1268760"/>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dirty="0"/>
          </a:p>
        </p:txBody>
      </p:sp>
      <p:sp>
        <p:nvSpPr>
          <p:cNvPr id="21509"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4D1730EF-59E9-4711-AE5B-E823ADF7EE2E}" type="slidenum">
              <a:rPr lang="en-US" sz="1400" smtClean="0">
                <a:solidFill>
                  <a:schemeClr val="bg1"/>
                </a:solidFill>
              </a:rPr>
              <a:pPr eaLnBrk="1" hangingPunct="1"/>
              <a:t>28</a:t>
            </a:fld>
            <a:endParaRPr lang="en-US" sz="1400" dirty="0" smtClean="0"/>
          </a:p>
        </p:txBody>
      </p:sp>
      <p:graphicFrame>
        <p:nvGraphicFramePr>
          <p:cNvPr id="3" name="Table 2"/>
          <p:cNvGraphicFramePr>
            <a:graphicFrameLocks noGrp="1"/>
          </p:cNvGraphicFramePr>
          <p:nvPr>
            <p:extLst>
              <p:ext uri="{D42A27DB-BD31-4B8C-83A1-F6EECF244321}">
                <p14:modId xmlns:p14="http://schemas.microsoft.com/office/powerpoint/2010/main" val="2703342800"/>
              </p:ext>
            </p:extLst>
          </p:nvPr>
        </p:nvGraphicFramePr>
        <p:xfrm>
          <a:off x="1691680" y="2448475"/>
          <a:ext cx="6438995" cy="3568552"/>
        </p:xfrm>
        <a:graphic>
          <a:graphicData uri="http://schemas.openxmlformats.org/drawingml/2006/table">
            <a:tbl>
              <a:tblPr firstRow="1" bandRow="1">
                <a:tableStyleId>{5C22544A-7EE6-4342-B048-85BDC9FD1C3A}</a:tableStyleId>
              </a:tblPr>
              <a:tblGrid>
                <a:gridCol w="1679738"/>
                <a:gridCol w="984558"/>
                <a:gridCol w="936104"/>
                <a:gridCol w="936104"/>
                <a:gridCol w="936104"/>
                <a:gridCol w="966387"/>
              </a:tblGrid>
              <a:tr h="330634">
                <a:tc>
                  <a:txBody>
                    <a:bodyPr/>
                    <a:lstStyle/>
                    <a:p>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2007</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2008</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2009</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600" noProof="0" dirty="0" smtClean="0">
                          <a:solidFill>
                            <a:srgbClr val="345A98"/>
                          </a:solidFill>
                        </a:rPr>
                        <a:t>2010 – </a:t>
                      </a:r>
                      <a:r>
                        <a:rPr lang="fr-CA" sz="1200" noProof="0" dirty="0" smtClean="0">
                          <a:solidFill>
                            <a:srgbClr val="345A98"/>
                          </a:solidFill>
                        </a:rPr>
                        <a:t>année</a:t>
                      </a:r>
                      <a:r>
                        <a:rPr lang="fr-CA" sz="1200" baseline="0" noProof="0" dirty="0" smtClean="0">
                          <a:solidFill>
                            <a:srgbClr val="345A98"/>
                          </a:solidFill>
                        </a:rPr>
                        <a:t> 1</a:t>
                      </a:r>
                      <a:endParaRPr lang="fr-CA" sz="120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fr-CA" sz="1600" noProof="0" dirty="0" smtClean="0">
                          <a:solidFill>
                            <a:srgbClr val="345A98"/>
                          </a:solidFill>
                        </a:rPr>
                        <a:t>2011 –</a:t>
                      </a:r>
                      <a:r>
                        <a:rPr lang="fr-CA" sz="1200" noProof="0" dirty="0" smtClean="0">
                          <a:solidFill>
                            <a:srgbClr val="345A98"/>
                          </a:solidFill>
                        </a:rPr>
                        <a:t>année 2</a:t>
                      </a:r>
                      <a:endParaRPr lang="fr-CA" sz="160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9723">
                <a:tc>
                  <a:txBody>
                    <a:bodyPr/>
                    <a:lstStyle/>
                    <a:p>
                      <a:r>
                        <a:rPr lang="fr-CA" sz="1600" b="1" noProof="0" dirty="0" smtClean="0"/>
                        <a:t>Prix courant au Canada</a:t>
                      </a:r>
                      <a:endParaRPr lang="fr-CA" sz="1600" b="1"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600" b="0" i="0" u="none" strike="noStrike" kern="1200" cap="none" spc="0" normalizeH="0" baseline="0" noProof="0" dirty="0" smtClean="0">
                          <a:ln>
                            <a:noFill/>
                          </a:ln>
                          <a:solidFill>
                            <a:srgbClr val="003366"/>
                          </a:solidFill>
                          <a:effectLst/>
                          <a:uLnTx/>
                          <a:uFillTx/>
                          <a:latin typeface="+mn-lt"/>
                          <a:ea typeface="+mn-ea"/>
                          <a:cs typeface="+mn-cs"/>
                        </a:rPr>
                        <a:t>20,0000 $</a:t>
                      </a:r>
                      <a:endParaRPr kumimoji="0" lang="en-CA" sz="1600" b="0" i="0" u="none" strike="noStrike" kern="1200" cap="none" spc="0" normalizeH="0" baseline="0" noProof="0" dirty="0">
                        <a:ln>
                          <a:noFill/>
                        </a:ln>
                        <a:solidFill>
                          <a:srgbClr val="003366"/>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20,5000 $</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20,5000 $</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20,5000 $</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t>20,5000 $</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634">
                <a:tc>
                  <a:txBody>
                    <a:bodyPr/>
                    <a:lstStyle/>
                    <a:p>
                      <a:r>
                        <a:rPr lang="fr-CA" sz="1400" b="1" noProof="0" dirty="0" smtClean="0">
                          <a:solidFill>
                            <a:schemeClr val="tx1"/>
                          </a:solidFill>
                        </a:rPr>
                        <a:t>Augmentation</a:t>
                      </a:r>
                      <a:r>
                        <a:rPr lang="fr-CA" sz="1400" b="1" baseline="0" noProof="0" dirty="0" smtClean="0">
                          <a:solidFill>
                            <a:schemeClr val="tx1"/>
                          </a:solidFill>
                        </a:rPr>
                        <a:t> du prix courant (</a:t>
                      </a:r>
                      <a:r>
                        <a:rPr lang="fr-CA" sz="1400" b="1" noProof="0" dirty="0" smtClean="0">
                          <a:solidFill>
                            <a:schemeClr val="tx1"/>
                          </a:solidFill>
                        </a:rPr>
                        <a:t>%)</a:t>
                      </a:r>
                      <a:endParaRPr lang="fr-CA" sz="14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600" b="0" i="0" u="none" strike="noStrike" kern="1200" cap="none" spc="0" normalizeH="0" baseline="0" noProof="0" dirty="0">
                        <a:ln>
                          <a:noFill/>
                        </a:ln>
                        <a:solidFill>
                          <a:srgbClr val="003366"/>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2,5 %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634">
                <a:tc>
                  <a:txBody>
                    <a:bodyPr/>
                    <a:lstStyle/>
                    <a:p>
                      <a:r>
                        <a:rPr lang="fr-CA" sz="1400" b="1" noProof="0" dirty="0" smtClean="0">
                          <a:solidFill>
                            <a:schemeClr val="tx1"/>
                          </a:solidFill>
                        </a:rPr>
                        <a:t>IPC annuel (%)</a:t>
                      </a:r>
                      <a:endParaRPr lang="fr-CA" sz="14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600" b="0" i="0" u="none" strike="noStrike" kern="1200" cap="none" spc="0" normalizeH="0" baseline="0" noProof="0" dirty="0">
                        <a:ln>
                          <a:noFill/>
                        </a:ln>
                        <a:solidFill>
                          <a:srgbClr val="003366"/>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1" dirty="0" smtClean="0">
                          <a:solidFill>
                            <a:schemeClr val="tx1"/>
                          </a:solidFill>
                        </a:rPr>
                        <a:t>2,4 %</a:t>
                      </a:r>
                      <a:endParaRPr lang="en-CA"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chemeClr val="tx1"/>
                          </a:solidFill>
                        </a:rPr>
                        <a:t>0,3 %</a:t>
                      </a:r>
                      <a:endParaRPr lang="en-C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1,8 %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b="0" dirty="0" smtClean="0">
                          <a:solidFill>
                            <a:schemeClr val="tx1"/>
                          </a:solidFill>
                        </a:rPr>
                        <a:t>1,5 %</a:t>
                      </a:r>
                      <a:endParaRPr lang="en-C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634">
                <a:tc>
                  <a:txBody>
                    <a:bodyPr/>
                    <a:lstStyle/>
                    <a:p>
                      <a:r>
                        <a:rPr lang="fr-CA" sz="1400" b="1" noProof="0" dirty="0" smtClean="0">
                          <a:solidFill>
                            <a:schemeClr val="tx1"/>
                          </a:solidFill>
                        </a:rPr>
                        <a:t>Plafond</a:t>
                      </a:r>
                      <a:endParaRPr lang="fr-CA" sz="14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600" b="0" i="0" u="none" strike="noStrike" kern="1200" cap="none" spc="0" normalizeH="0" baseline="0" noProof="0" dirty="0">
                        <a:ln>
                          <a:noFill/>
                        </a:ln>
                        <a:solidFill>
                          <a:srgbClr val="003366"/>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3,6 %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0,5 %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chemeClr val="tx1"/>
                          </a:solidFill>
                        </a:rPr>
                        <a:t>2,7 %</a:t>
                      </a:r>
                      <a:endParaRPr lang="en-C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3636">
                <a:tc>
                  <a:txBody>
                    <a:bodyPr/>
                    <a:lstStyle/>
                    <a:p>
                      <a:r>
                        <a:rPr lang="fr-CA" sz="1400" b="1" noProof="0" dirty="0" smtClean="0">
                          <a:solidFill>
                            <a:schemeClr val="tx1"/>
                          </a:solidFill>
                        </a:rPr>
                        <a:t>PRPL/PRPL*</a:t>
                      </a:r>
                      <a:endParaRPr lang="fr-CA" sz="14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600" b="0" i="0" u="none" strike="noStrike" kern="1200" cap="none" spc="0" normalizeH="0" baseline="0" noProof="0" dirty="0" smtClean="0">
                          <a:ln>
                            <a:noFill/>
                          </a:ln>
                          <a:solidFill>
                            <a:srgbClr val="003366"/>
                          </a:solidFill>
                          <a:effectLst/>
                          <a:uLnTx/>
                          <a:uFillTx/>
                          <a:latin typeface="+mn-lt"/>
                          <a:ea typeface="+mn-ea"/>
                          <a:cs typeface="+mn-cs"/>
                        </a:rPr>
                        <a:t>20,0000 $</a:t>
                      </a:r>
                      <a:endParaRPr kumimoji="0" lang="en-CA" sz="1600" b="0" i="0" u="none" strike="noStrike" kern="1200" cap="none" spc="0" normalizeH="0" baseline="0" noProof="0" dirty="0">
                        <a:ln>
                          <a:noFill/>
                        </a:ln>
                        <a:solidFill>
                          <a:srgbClr val="003366"/>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20,4800 $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20,4800 $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20,4800 $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chemeClr val="tx1"/>
                          </a:solidFill>
                        </a:rPr>
                        <a:t>20,4800 $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3636">
                <a:tc>
                  <a:txBody>
                    <a:bodyPr/>
                    <a:lstStyle/>
                    <a:p>
                      <a:r>
                        <a:rPr lang="fr-CA" sz="1400" b="1" noProof="0" dirty="0" smtClean="0">
                          <a:solidFill>
                            <a:schemeClr val="tx1"/>
                          </a:solidFill>
                        </a:rPr>
                        <a:t>PTM-N</a:t>
                      </a:r>
                      <a:endParaRPr lang="fr-CA" sz="14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600" b="0" i="0" u="none" strike="noStrike" kern="1200" cap="none" spc="0" normalizeH="0" baseline="0" noProof="0" dirty="0" smtClean="0">
                          <a:ln>
                            <a:noFill/>
                          </a:ln>
                          <a:solidFill>
                            <a:srgbClr val="003366"/>
                          </a:solidFill>
                          <a:effectLst/>
                          <a:uLnTx/>
                          <a:uFillTx/>
                          <a:latin typeface="+mn-lt"/>
                          <a:ea typeface="+mn-ea"/>
                          <a:cs typeface="+mn-cs"/>
                        </a:rPr>
                        <a:t>20,0000 $</a:t>
                      </a:r>
                      <a:endParaRPr kumimoji="0" lang="en-CA" sz="1600" b="0" i="0" u="none" strike="noStrike" kern="1200" cap="none" spc="0" normalizeH="0" baseline="0" noProof="0" dirty="0">
                        <a:ln>
                          <a:noFill/>
                        </a:ln>
                        <a:solidFill>
                          <a:srgbClr val="003366"/>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19,0000 $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18,0000 $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20,0500 $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chemeClr val="tx1"/>
                          </a:solidFill>
                        </a:rPr>
                        <a:t>20,4500 $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30634">
                <a:tc>
                  <a:txBody>
                    <a:bodyPr/>
                    <a:lstStyle/>
                    <a:p>
                      <a:r>
                        <a:rPr lang="fr-CA" sz="1400" b="1" noProof="0" dirty="0" smtClean="0">
                          <a:solidFill>
                            <a:schemeClr val="tx1"/>
                          </a:solidFill>
                        </a:rPr>
                        <a:t>PMNE-N</a:t>
                      </a:r>
                      <a:endParaRPr lang="fr-CA" sz="14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600" b="0" i="0" u="none" strike="noStrike" kern="1200" cap="none" spc="0" normalizeH="0" baseline="0" noProof="0" dirty="0" smtClean="0">
                          <a:ln>
                            <a:noFill/>
                          </a:ln>
                          <a:solidFill>
                            <a:srgbClr val="003366"/>
                          </a:solidFill>
                          <a:effectLst/>
                          <a:uLnTx/>
                          <a:uFillTx/>
                          <a:latin typeface="+mn-lt"/>
                          <a:ea typeface="+mn-ea"/>
                          <a:cs typeface="+mn-cs"/>
                        </a:rPr>
                        <a:t>20,0000 $</a:t>
                      </a:r>
                      <a:endParaRPr kumimoji="0" lang="en-CA" sz="1600" b="0" i="0" u="none" strike="noStrike" kern="1200" cap="none" spc="0" normalizeH="0" baseline="0" noProof="0" dirty="0">
                        <a:ln>
                          <a:noFill/>
                        </a:ln>
                        <a:solidFill>
                          <a:srgbClr val="003366"/>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19,4560 $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18,4860 $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20,0500 $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chemeClr val="tx1"/>
                          </a:solidFill>
                        </a:rPr>
                        <a:t>20,3508 $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TextBox 1"/>
          <p:cNvSpPr txBox="1"/>
          <p:nvPr/>
        </p:nvSpPr>
        <p:spPr>
          <a:xfrm>
            <a:off x="1169368" y="1556792"/>
            <a:ext cx="7723112" cy="923330"/>
          </a:xfrm>
          <a:prstGeom prst="rect">
            <a:avLst/>
          </a:prstGeom>
          <a:noFill/>
        </p:spPr>
        <p:txBody>
          <a:bodyPr wrap="square" rtlCol="0">
            <a:spAutoFit/>
          </a:bodyPr>
          <a:lstStyle/>
          <a:p>
            <a:pPr lvl="0"/>
            <a:r>
              <a:rPr lang="fr-CA" sz="2600" dirty="0">
                <a:solidFill>
                  <a:srgbClr val="003366"/>
                </a:solidFill>
                <a:latin typeface="Arial Narrow"/>
              </a:rPr>
              <a:t>Scénario </a:t>
            </a:r>
            <a:r>
              <a:rPr lang="fr-CA" sz="2600" dirty="0" smtClean="0">
                <a:solidFill>
                  <a:srgbClr val="003366"/>
                </a:solidFill>
                <a:latin typeface="Arial Narrow"/>
              </a:rPr>
              <a:t>2 </a:t>
            </a:r>
            <a:r>
              <a:rPr lang="fr-CA" sz="2600" dirty="0">
                <a:solidFill>
                  <a:srgbClr val="003366"/>
                </a:solidFill>
                <a:latin typeface="Arial Narrow"/>
              </a:rPr>
              <a:t>– PTM-N de l’année 2 &gt; PMNE-N de l’année </a:t>
            </a:r>
            <a:r>
              <a:rPr lang="fr-CA" sz="2600" dirty="0" smtClean="0">
                <a:solidFill>
                  <a:srgbClr val="003366"/>
                </a:solidFill>
                <a:latin typeface="Arial Narrow"/>
              </a:rPr>
              <a:t>2, mais </a:t>
            </a:r>
            <a:r>
              <a:rPr lang="en-CA" sz="2600" dirty="0" smtClean="0">
                <a:latin typeface="+mn-lt"/>
              </a:rPr>
              <a:t>&lt; PRPL* </a:t>
            </a:r>
            <a:endParaRPr lang="en-CA" sz="2600" dirty="0">
              <a:latin typeface="+mn-lt"/>
            </a:endParaRPr>
          </a:p>
        </p:txBody>
      </p:sp>
    </p:spTree>
    <p:extLst>
      <p:ext uri="{BB962C8B-B14F-4D97-AF65-F5344CB8AC3E}">
        <p14:creationId xmlns:p14="http://schemas.microsoft.com/office/powerpoint/2010/main" val="1348251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idx="4294967295"/>
          </p:nvPr>
        </p:nvSpPr>
        <p:spPr>
          <a:xfrm>
            <a:off x="1169504" y="260648"/>
            <a:ext cx="7848600" cy="936104"/>
          </a:xfrm>
        </p:spPr>
        <p:txBody>
          <a:bodyPr/>
          <a:lstStyle/>
          <a:p>
            <a:pPr algn="ctr" eaLnBrk="1" hangingPunct="1"/>
            <a:r>
              <a:rPr lang="fr-CA" sz="2400" dirty="0" smtClean="0"/>
              <a:t>Méthodologie de la majoration régulière – scénario 2</a:t>
            </a:r>
            <a:br>
              <a:rPr lang="fr-CA" sz="2400" dirty="0" smtClean="0"/>
            </a:br>
            <a:r>
              <a:rPr lang="fr-CA" sz="2400" dirty="0" smtClean="0"/>
              <a:t>Après l’application de la méthodologie de la majoration</a:t>
            </a:r>
            <a:br>
              <a:rPr lang="fr-CA" sz="2400" dirty="0" smtClean="0"/>
            </a:br>
            <a:r>
              <a:rPr lang="fr-CA" sz="2400" dirty="0" smtClean="0"/>
              <a:t>lors de l’année 2</a:t>
            </a:r>
            <a:r>
              <a:rPr lang="en-US" sz="3200" dirty="0" smtClean="0"/>
              <a:t/>
            </a:r>
            <a:br>
              <a:rPr lang="en-US" sz="3200" dirty="0" smtClean="0"/>
            </a:br>
            <a:endParaRPr lang="en-US" sz="3200" dirty="0" smtClean="0"/>
          </a:p>
        </p:txBody>
      </p:sp>
      <p:sp>
        <p:nvSpPr>
          <p:cNvPr id="21508" name="Line 4"/>
          <p:cNvSpPr>
            <a:spLocks noChangeShapeType="1"/>
          </p:cNvSpPr>
          <p:nvPr/>
        </p:nvSpPr>
        <p:spPr bwMode="auto">
          <a:xfrm>
            <a:off x="1043608" y="1196752"/>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dirty="0"/>
          </a:p>
        </p:txBody>
      </p:sp>
      <p:sp>
        <p:nvSpPr>
          <p:cNvPr id="21509"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4D1730EF-59E9-4711-AE5B-E823ADF7EE2E}" type="slidenum">
              <a:rPr lang="en-US" sz="1400" smtClean="0">
                <a:solidFill>
                  <a:schemeClr val="bg1"/>
                </a:solidFill>
              </a:rPr>
              <a:pPr eaLnBrk="1" hangingPunct="1"/>
              <a:t>29</a:t>
            </a:fld>
            <a:endParaRPr lang="en-US" sz="1400" dirty="0" smtClean="0"/>
          </a:p>
        </p:txBody>
      </p:sp>
      <p:graphicFrame>
        <p:nvGraphicFramePr>
          <p:cNvPr id="3" name="Table 2"/>
          <p:cNvGraphicFramePr>
            <a:graphicFrameLocks noGrp="1"/>
          </p:cNvGraphicFramePr>
          <p:nvPr>
            <p:extLst>
              <p:ext uri="{D42A27DB-BD31-4B8C-83A1-F6EECF244321}">
                <p14:modId xmlns:p14="http://schemas.microsoft.com/office/powerpoint/2010/main" val="1274969343"/>
              </p:ext>
            </p:extLst>
          </p:nvPr>
        </p:nvGraphicFramePr>
        <p:xfrm>
          <a:off x="1691680" y="2420888"/>
          <a:ext cx="6438995" cy="3568552"/>
        </p:xfrm>
        <a:graphic>
          <a:graphicData uri="http://schemas.openxmlformats.org/drawingml/2006/table">
            <a:tbl>
              <a:tblPr firstRow="1" bandRow="1">
                <a:tableStyleId>{5C22544A-7EE6-4342-B048-85BDC9FD1C3A}</a:tableStyleId>
              </a:tblPr>
              <a:tblGrid>
                <a:gridCol w="1755526"/>
                <a:gridCol w="936104"/>
                <a:gridCol w="936104"/>
                <a:gridCol w="936104"/>
                <a:gridCol w="936104"/>
                <a:gridCol w="939053"/>
              </a:tblGrid>
              <a:tr h="330634">
                <a:tc>
                  <a:txBody>
                    <a:bodyPr/>
                    <a:lstStyle/>
                    <a:p>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2007</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2008</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2009</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600" noProof="0" dirty="0" smtClean="0">
                          <a:solidFill>
                            <a:srgbClr val="345A98"/>
                          </a:solidFill>
                        </a:rPr>
                        <a:t>2010 – </a:t>
                      </a:r>
                      <a:r>
                        <a:rPr lang="fr-CA" sz="1200" noProof="0" dirty="0" smtClean="0">
                          <a:solidFill>
                            <a:srgbClr val="345A98"/>
                          </a:solidFill>
                        </a:rPr>
                        <a:t>année</a:t>
                      </a:r>
                      <a:r>
                        <a:rPr lang="fr-CA" sz="1200" baseline="0" noProof="0" dirty="0" smtClean="0">
                          <a:solidFill>
                            <a:srgbClr val="345A98"/>
                          </a:solidFill>
                        </a:rPr>
                        <a:t> 1</a:t>
                      </a:r>
                      <a:endParaRPr lang="fr-CA" sz="120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fr-CA" sz="1600" noProof="0" dirty="0" smtClean="0">
                          <a:solidFill>
                            <a:srgbClr val="345A98"/>
                          </a:solidFill>
                        </a:rPr>
                        <a:t>2011 –</a:t>
                      </a:r>
                      <a:r>
                        <a:rPr lang="fr-CA" sz="1200" noProof="0" dirty="0" smtClean="0">
                          <a:solidFill>
                            <a:srgbClr val="345A98"/>
                          </a:solidFill>
                        </a:rPr>
                        <a:t>année 2</a:t>
                      </a:r>
                      <a:endParaRPr lang="fr-CA" sz="160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419723">
                <a:tc>
                  <a:txBody>
                    <a:bodyPr/>
                    <a:lstStyle/>
                    <a:p>
                      <a:r>
                        <a:rPr lang="fr-CA" sz="1600" b="1" noProof="0" dirty="0" smtClean="0"/>
                        <a:t>Prix courant au Canada</a:t>
                      </a:r>
                      <a:endParaRPr lang="fr-CA" sz="1600" b="1"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600" b="0" i="0" u="none" strike="noStrike" kern="1200" cap="none" spc="0" normalizeH="0" baseline="0" noProof="0" dirty="0" smtClean="0">
                          <a:ln>
                            <a:noFill/>
                          </a:ln>
                          <a:solidFill>
                            <a:srgbClr val="003366"/>
                          </a:solidFill>
                          <a:effectLst/>
                          <a:uLnTx/>
                          <a:uFillTx/>
                          <a:latin typeface="+mn-lt"/>
                          <a:ea typeface="+mn-ea"/>
                          <a:cs typeface="+mn-cs"/>
                        </a:rPr>
                        <a:t>20,0000 $</a:t>
                      </a:r>
                      <a:endParaRPr kumimoji="0" lang="en-CA" sz="1600" b="0" i="0" u="none" strike="noStrike" kern="1200" cap="none" spc="0" normalizeH="0" baseline="0" noProof="0" dirty="0">
                        <a:ln>
                          <a:noFill/>
                        </a:ln>
                        <a:solidFill>
                          <a:srgbClr val="003366"/>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20,5000 $</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20,5000 $</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20,5000 $</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t>20,5000 $</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330634">
                <a:tc>
                  <a:txBody>
                    <a:bodyPr/>
                    <a:lstStyle/>
                    <a:p>
                      <a:r>
                        <a:rPr lang="fr-CA" sz="1400" b="1" noProof="0" dirty="0" smtClean="0">
                          <a:solidFill>
                            <a:schemeClr val="tx1"/>
                          </a:solidFill>
                        </a:rPr>
                        <a:t>Augmentation</a:t>
                      </a:r>
                      <a:r>
                        <a:rPr lang="fr-CA" sz="1400" b="1" baseline="0" noProof="0" dirty="0" smtClean="0">
                          <a:solidFill>
                            <a:schemeClr val="tx1"/>
                          </a:solidFill>
                        </a:rPr>
                        <a:t> du prix courant (</a:t>
                      </a:r>
                      <a:r>
                        <a:rPr lang="fr-CA" sz="1400" b="1" noProof="0" dirty="0" smtClean="0">
                          <a:solidFill>
                            <a:schemeClr val="tx1"/>
                          </a:solidFill>
                        </a:rPr>
                        <a:t>%)</a:t>
                      </a:r>
                      <a:endParaRPr lang="fr-CA" sz="14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2,5 %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330634">
                <a:tc>
                  <a:txBody>
                    <a:bodyPr/>
                    <a:lstStyle/>
                    <a:p>
                      <a:r>
                        <a:rPr lang="fr-CA" sz="1400" b="1" noProof="0" dirty="0" smtClean="0">
                          <a:solidFill>
                            <a:schemeClr val="tx1"/>
                          </a:solidFill>
                        </a:rPr>
                        <a:t>IPC annuel (%)</a:t>
                      </a:r>
                      <a:endParaRPr lang="fr-CA" sz="14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1" dirty="0" smtClean="0">
                          <a:solidFill>
                            <a:schemeClr val="tx1"/>
                          </a:solidFill>
                        </a:rPr>
                        <a:t>2,4 %</a:t>
                      </a:r>
                      <a:endParaRPr lang="en-CA"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chemeClr val="tx1"/>
                          </a:solidFill>
                        </a:rPr>
                        <a:t>0,3 %</a:t>
                      </a:r>
                      <a:endParaRPr lang="en-C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1,8 %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b="0" dirty="0" smtClean="0">
                          <a:solidFill>
                            <a:schemeClr val="tx1"/>
                          </a:solidFill>
                        </a:rPr>
                        <a:t>1,5 %</a:t>
                      </a:r>
                      <a:endParaRPr lang="en-C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330634">
                <a:tc>
                  <a:txBody>
                    <a:bodyPr/>
                    <a:lstStyle/>
                    <a:p>
                      <a:r>
                        <a:rPr lang="fr-CA" sz="1400" b="1" noProof="0" dirty="0" smtClean="0">
                          <a:solidFill>
                            <a:schemeClr val="tx1"/>
                          </a:solidFill>
                        </a:rPr>
                        <a:t>Plafond</a:t>
                      </a:r>
                      <a:endParaRPr lang="fr-CA" sz="14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3,6 %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0,5 %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chemeClr val="tx1"/>
                          </a:solidFill>
                        </a:rPr>
                        <a:t>2,7 %</a:t>
                      </a:r>
                      <a:endParaRPr lang="en-C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473636">
                <a:tc>
                  <a:txBody>
                    <a:bodyPr/>
                    <a:lstStyle/>
                    <a:p>
                      <a:r>
                        <a:rPr lang="fr-CA" sz="1400" b="1" noProof="0" dirty="0" smtClean="0">
                          <a:solidFill>
                            <a:schemeClr val="tx1"/>
                          </a:solidFill>
                        </a:rPr>
                        <a:t>PRPL/PRPL*</a:t>
                      </a:r>
                      <a:endParaRPr lang="fr-CA" sz="14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600" b="0" i="0" u="none" strike="noStrike" kern="1200" cap="none" spc="0" normalizeH="0" baseline="0" noProof="0" dirty="0" smtClean="0">
                          <a:ln>
                            <a:noFill/>
                          </a:ln>
                          <a:solidFill>
                            <a:srgbClr val="003366"/>
                          </a:solidFill>
                          <a:effectLst/>
                          <a:uLnTx/>
                          <a:uFillTx/>
                          <a:latin typeface="+mn-lt"/>
                          <a:ea typeface="+mn-ea"/>
                          <a:cs typeface="+mn-cs"/>
                        </a:rPr>
                        <a:t>20,0000 $</a:t>
                      </a:r>
                      <a:endParaRPr kumimoji="0" lang="en-CA" sz="1600" b="0" i="0" u="none" strike="noStrike" kern="1200" cap="none" spc="0" normalizeH="0" baseline="0" noProof="0" dirty="0">
                        <a:ln>
                          <a:noFill/>
                        </a:ln>
                        <a:solidFill>
                          <a:srgbClr val="003366"/>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20,4800 $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20,4800 $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20,4800 $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chemeClr val="tx1"/>
                          </a:solidFill>
                        </a:rPr>
                        <a:t>20,4800 $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473636">
                <a:tc>
                  <a:txBody>
                    <a:bodyPr/>
                    <a:lstStyle/>
                    <a:p>
                      <a:r>
                        <a:rPr lang="fr-CA" sz="1400" b="1" noProof="0" dirty="0" smtClean="0">
                          <a:solidFill>
                            <a:schemeClr val="tx1"/>
                          </a:solidFill>
                        </a:rPr>
                        <a:t>PTM-N</a:t>
                      </a:r>
                      <a:endParaRPr lang="fr-CA" sz="14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600" b="0" i="0" u="none" strike="noStrike" kern="1200" cap="none" spc="0" normalizeH="0" baseline="0" noProof="0" dirty="0" smtClean="0">
                          <a:ln>
                            <a:noFill/>
                          </a:ln>
                          <a:solidFill>
                            <a:srgbClr val="003366"/>
                          </a:solidFill>
                          <a:effectLst/>
                          <a:uLnTx/>
                          <a:uFillTx/>
                          <a:latin typeface="+mn-lt"/>
                          <a:ea typeface="+mn-ea"/>
                          <a:cs typeface="+mn-cs"/>
                        </a:rPr>
                        <a:t>20,0000 $</a:t>
                      </a:r>
                      <a:endParaRPr kumimoji="0" lang="en-CA" sz="1600" b="0" i="0" u="none" strike="noStrike" kern="1200" cap="none" spc="0" normalizeH="0" baseline="0" noProof="0" dirty="0">
                        <a:ln>
                          <a:noFill/>
                        </a:ln>
                        <a:solidFill>
                          <a:srgbClr val="003366"/>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19,0000 $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18,0000 $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20,0500 $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chemeClr val="tx1"/>
                          </a:solidFill>
                        </a:rPr>
                        <a:t>20,4500 $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30634">
                <a:tc>
                  <a:txBody>
                    <a:bodyPr/>
                    <a:lstStyle/>
                    <a:p>
                      <a:r>
                        <a:rPr lang="fr-CA" sz="1400" b="1" noProof="0" dirty="0" smtClean="0">
                          <a:solidFill>
                            <a:schemeClr val="tx1"/>
                          </a:solidFill>
                        </a:rPr>
                        <a:t>PMNE-N</a:t>
                      </a:r>
                      <a:endParaRPr lang="fr-CA" sz="14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600" b="0" i="0" u="none" strike="noStrike" kern="1200" cap="none" spc="0" normalizeH="0" baseline="0" noProof="0" dirty="0" smtClean="0">
                          <a:ln>
                            <a:noFill/>
                          </a:ln>
                          <a:solidFill>
                            <a:srgbClr val="003366"/>
                          </a:solidFill>
                          <a:effectLst/>
                          <a:uLnTx/>
                          <a:uFillTx/>
                          <a:latin typeface="+mn-lt"/>
                          <a:ea typeface="+mn-ea"/>
                          <a:cs typeface="+mn-cs"/>
                        </a:rPr>
                        <a:t>20,0000 $</a:t>
                      </a:r>
                      <a:endParaRPr kumimoji="0" lang="en-CA" sz="1600" b="0" i="0" u="none" strike="noStrike" kern="1200" cap="none" spc="0" normalizeH="0" baseline="0" noProof="0" dirty="0">
                        <a:ln>
                          <a:noFill/>
                        </a:ln>
                        <a:solidFill>
                          <a:srgbClr val="003366"/>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19,4560 $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18,4860 $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20,0500 $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chemeClr val="tx1"/>
                          </a:solidFill>
                        </a:rPr>
                        <a:t>20,4500 $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
        <p:nvSpPr>
          <p:cNvPr id="2" name="TextBox 1"/>
          <p:cNvSpPr txBox="1"/>
          <p:nvPr/>
        </p:nvSpPr>
        <p:spPr>
          <a:xfrm>
            <a:off x="1259632" y="1412776"/>
            <a:ext cx="7488832" cy="923330"/>
          </a:xfrm>
          <a:prstGeom prst="rect">
            <a:avLst/>
          </a:prstGeom>
          <a:noFill/>
        </p:spPr>
        <p:txBody>
          <a:bodyPr wrap="square" rtlCol="0">
            <a:spAutoFit/>
          </a:bodyPr>
          <a:lstStyle/>
          <a:p>
            <a:pPr lvl="0"/>
            <a:r>
              <a:rPr lang="fr-CA" sz="2600" dirty="0">
                <a:solidFill>
                  <a:srgbClr val="003366"/>
                </a:solidFill>
                <a:latin typeface="Arial Narrow"/>
              </a:rPr>
              <a:t>Scénario 2 – PTM-N de l’année 2 &gt; PMNE-N de l’année 2, mais </a:t>
            </a:r>
            <a:r>
              <a:rPr lang="en-CA" sz="2600" dirty="0">
                <a:solidFill>
                  <a:srgbClr val="003366"/>
                </a:solidFill>
                <a:latin typeface="Arial Narrow"/>
              </a:rPr>
              <a:t>&lt; </a:t>
            </a:r>
            <a:r>
              <a:rPr lang="en-CA" sz="2600" dirty="0" smtClean="0">
                <a:solidFill>
                  <a:srgbClr val="003366"/>
                </a:solidFill>
                <a:latin typeface="Arial Narrow"/>
              </a:rPr>
              <a:t>PRPL*</a:t>
            </a:r>
            <a:r>
              <a:rPr lang="en-CA" sz="2800" dirty="0" smtClean="0">
                <a:latin typeface="+mn-lt"/>
              </a:rPr>
              <a:t> </a:t>
            </a:r>
            <a:endParaRPr lang="en-CA" sz="2800" dirty="0">
              <a:latin typeface="+mn-lt"/>
            </a:endParaRPr>
          </a:p>
        </p:txBody>
      </p:sp>
    </p:spTree>
    <p:extLst>
      <p:ext uri="{BB962C8B-B14F-4D97-AF65-F5344CB8AC3E}">
        <p14:creationId xmlns:p14="http://schemas.microsoft.com/office/powerpoint/2010/main" val="3640395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3</a:t>
            </a:fld>
            <a:endParaRPr lang="en-US" dirty="0">
              <a:solidFill>
                <a:schemeClr val="tx1"/>
              </a:solidFill>
            </a:endParaRPr>
          </a:p>
        </p:txBody>
      </p:sp>
      <p:sp>
        <p:nvSpPr>
          <p:cNvPr id="5" name="Content Placeholder 2"/>
          <p:cNvSpPr>
            <a:spLocks noGrp="1"/>
          </p:cNvSpPr>
          <p:nvPr>
            <p:ph idx="1"/>
          </p:nvPr>
        </p:nvSpPr>
        <p:spPr>
          <a:xfrm>
            <a:off x="1259632" y="1772816"/>
            <a:ext cx="7416824" cy="4114800"/>
          </a:xfrm>
        </p:spPr>
        <p:txBody>
          <a:bodyPr/>
          <a:lstStyle/>
          <a:p>
            <a:pPr marL="0" indent="0" algn="ctr">
              <a:buNone/>
            </a:pPr>
            <a:r>
              <a:rPr lang="fr-FR" sz="4000" dirty="0" smtClean="0"/>
              <a:t>Se </a:t>
            </a:r>
            <a:r>
              <a:rPr lang="fr-FR" sz="4000" dirty="0"/>
              <a:t>préparer à une application de la méthodologie de la majoration régulière réussie</a:t>
            </a:r>
          </a:p>
          <a:p>
            <a:pPr algn="ctr"/>
            <a:endParaRPr lang="en-CA" sz="4000" dirty="0"/>
          </a:p>
        </p:txBody>
      </p:sp>
    </p:spTree>
    <p:extLst>
      <p:ext uri="{BB962C8B-B14F-4D97-AF65-F5344CB8AC3E}">
        <p14:creationId xmlns:p14="http://schemas.microsoft.com/office/powerpoint/2010/main" val="26402831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idx="4294967295"/>
          </p:nvPr>
        </p:nvSpPr>
        <p:spPr>
          <a:xfrm>
            <a:off x="1169504" y="260648"/>
            <a:ext cx="7848600" cy="576064"/>
          </a:xfrm>
        </p:spPr>
        <p:txBody>
          <a:bodyPr/>
          <a:lstStyle/>
          <a:p>
            <a:pPr algn="ctr" eaLnBrk="1" hangingPunct="1"/>
            <a:r>
              <a:rPr lang="fr-FR" sz="3800" dirty="0"/>
              <a:t>Méthodologie de la majoration régulière – scénario </a:t>
            </a:r>
            <a:r>
              <a:rPr lang="en-US" dirty="0" smtClean="0"/>
              <a:t>3</a:t>
            </a:r>
            <a:br>
              <a:rPr lang="en-US" dirty="0" smtClean="0"/>
            </a:br>
            <a:endParaRPr lang="en-US" dirty="0" smtClean="0"/>
          </a:p>
        </p:txBody>
      </p:sp>
      <p:sp>
        <p:nvSpPr>
          <p:cNvPr id="21508" name="Line 4"/>
          <p:cNvSpPr>
            <a:spLocks noChangeShapeType="1"/>
          </p:cNvSpPr>
          <p:nvPr/>
        </p:nvSpPr>
        <p:spPr bwMode="auto">
          <a:xfrm>
            <a:off x="1043608" y="1268760"/>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dirty="0"/>
          </a:p>
        </p:txBody>
      </p:sp>
      <p:sp>
        <p:nvSpPr>
          <p:cNvPr id="21509"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4D1730EF-59E9-4711-AE5B-E823ADF7EE2E}" type="slidenum">
              <a:rPr lang="en-US" sz="1400" smtClean="0">
                <a:solidFill>
                  <a:schemeClr val="bg1"/>
                </a:solidFill>
              </a:rPr>
              <a:pPr eaLnBrk="1" hangingPunct="1"/>
              <a:t>30</a:t>
            </a:fld>
            <a:endParaRPr lang="en-US" sz="1400" dirty="0" smtClean="0"/>
          </a:p>
        </p:txBody>
      </p:sp>
      <p:graphicFrame>
        <p:nvGraphicFramePr>
          <p:cNvPr id="3" name="Table 2"/>
          <p:cNvGraphicFramePr>
            <a:graphicFrameLocks noGrp="1"/>
          </p:cNvGraphicFramePr>
          <p:nvPr>
            <p:extLst>
              <p:ext uri="{D42A27DB-BD31-4B8C-83A1-F6EECF244321}">
                <p14:modId xmlns:p14="http://schemas.microsoft.com/office/powerpoint/2010/main" val="752951664"/>
              </p:ext>
            </p:extLst>
          </p:nvPr>
        </p:nvGraphicFramePr>
        <p:xfrm>
          <a:off x="1619672" y="2564904"/>
          <a:ext cx="6438995" cy="3442308"/>
        </p:xfrm>
        <a:graphic>
          <a:graphicData uri="http://schemas.openxmlformats.org/drawingml/2006/table">
            <a:tbl>
              <a:tblPr firstRow="1" bandRow="1">
                <a:tableStyleId>{5C22544A-7EE6-4342-B048-85BDC9FD1C3A}</a:tableStyleId>
              </a:tblPr>
              <a:tblGrid>
                <a:gridCol w="1728192"/>
                <a:gridCol w="936104"/>
                <a:gridCol w="936104"/>
                <a:gridCol w="936104"/>
                <a:gridCol w="936104"/>
                <a:gridCol w="966387"/>
              </a:tblGrid>
              <a:tr h="492474">
                <a:tc>
                  <a:txBody>
                    <a:bodyPr/>
                    <a:lstStyle/>
                    <a:p>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2007</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2008</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2009</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600" noProof="0" dirty="0" smtClean="0">
                          <a:solidFill>
                            <a:srgbClr val="345A98"/>
                          </a:solidFill>
                        </a:rPr>
                        <a:t>2010 – </a:t>
                      </a:r>
                      <a:r>
                        <a:rPr lang="fr-CA" sz="1200" noProof="0" dirty="0" smtClean="0">
                          <a:solidFill>
                            <a:srgbClr val="345A98"/>
                          </a:solidFill>
                        </a:rPr>
                        <a:t>année</a:t>
                      </a:r>
                      <a:r>
                        <a:rPr lang="fr-CA" sz="1200" baseline="0" noProof="0" dirty="0" smtClean="0">
                          <a:solidFill>
                            <a:srgbClr val="345A98"/>
                          </a:solidFill>
                        </a:rPr>
                        <a:t> 1</a:t>
                      </a:r>
                      <a:endParaRPr lang="fr-CA" sz="120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fr-CA" sz="1600" noProof="0" dirty="0" smtClean="0">
                          <a:solidFill>
                            <a:srgbClr val="345A98"/>
                          </a:solidFill>
                        </a:rPr>
                        <a:t>2011 –</a:t>
                      </a:r>
                      <a:r>
                        <a:rPr lang="fr-CA" sz="1200" noProof="0" dirty="0" smtClean="0">
                          <a:solidFill>
                            <a:srgbClr val="345A98"/>
                          </a:solidFill>
                        </a:rPr>
                        <a:t>année 2</a:t>
                      </a:r>
                      <a:endParaRPr lang="fr-CA" sz="160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0412">
                <a:tc>
                  <a:txBody>
                    <a:bodyPr/>
                    <a:lstStyle/>
                    <a:p>
                      <a:r>
                        <a:rPr lang="fr-CA" sz="1600" b="1" noProof="0" dirty="0" smtClean="0"/>
                        <a:t>Prix courant au Canada</a:t>
                      </a:r>
                      <a:endParaRPr lang="fr-CA" sz="1600" b="1"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600" b="0" i="0" u="none" strike="noStrike" kern="1200" cap="none" spc="0" normalizeH="0" baseline="0" noProof="0" dirty="0" smtClean="0">
                          <a:ln>
                            <a:noFill/>
                          </a:ln>
                          <a:solidFill>
                            <a:srgbClr val="003366"/>
                          </a:solidFill>
                          <a:effectLst/>
                          <a:uLnTx/>
                          <a:uFillTx/>
                          <a:latin typeface="+mn-lt"/>
                          <a:ea typeface="+mn-ea"/>
                          <a:cs typeface="+mn-cs"/>
                        </a:rPr>
                        <a:t>20,0000 $</a:t>
                      </a:r>
                      <a:endParaRPr kumimoji="0" lang="en-CA" sz="1600" b="0" i="0" u="none" strike="noStrike" kern="1200" cap="none" spc="0" normalizeH="0" baseline="0" noProof="0" dirty="0">
                        <a:ln>
                          <a:noFill/>
                        </a:ln>
                        <a:solidFill>
                          <a:srgbClr val="003366"/>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20,5000 $</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20,5000 $</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20,5000 $</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t>20,5000 $</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92474">
                <a:tc>
                  <a:txBody>
                    <a:bodyPr/>
                    <a:lstStyle/>
                    <a:p>
                      <a:r>
                        <a:rPr lang="fr-CA" sz="1400" b="1" noProof="0" dirty="0" smtClean="0">
                          <a:solidFill>
                            <a:schemeClr val="tx1"/>
                          </a:solidFill>
                        </a:rPr>
                        <a:t>Augmentation</a:t>
                      </a:r>
                      <a:r>
                        <a:rPr lang="fr-CA" sz="1400" b="1" baseline="0" noProof="0" dirty="0" smtClean="0">
                          <a:solidFill>
                            <a:schemeClr val="tx1"/>
                          </a:solidFill>
                        </a:rPr>
                        <a:t> du prix courant (</a:t>
                      </a:r>
                      <a:r>
                        <a:rPr lang="fr-CA" sz="1400" b="1" noProof="0" dirty="0" smtClean="0">
                          <a:solidFill>
                            <a:schemeClr val="tx1"/>
                          </a:solidFill>
                        </a:rPr>
                        <a:t>%)</a:t>
                      </a:r>
                      <a:endParaRPr lang="fr-CA" sz="14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2,5 %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8660">
                <a:tc>
                  <a:txBody>
                    <a:bodyPr/>
                    <a:lstStyle/>
                    <a:p>
                      <a:r>
                        <a:rPr lang="fr-CA" sz="1400" b="1" noProof="0" dirty="0" smtClean="0">
                          <a:solidFill>
                            <a:schemeClr val="tx1"/>
                          </a:solidFill>
                        </a:rPr>
                        <a:t>IPC annuel (%)</a:t>
                      </a:r>
                      <a:endParaRPr lang="fr-CA" sz="14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1" dirty="0" smtClean="0">
                          <a:solidFill>
                            <a:schemeClr val="tx1"/>
                          </a:solidFill>
                        </a:rPr>
                        <a:t>2,4 %</a:t>
                      </a:r>
                      <a:endParaRPr lang="en-CA"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chemeClr val="tx1"/>
                          </a:solidFill>
                        </a:rPr>
                        <a:t>0,3 %</a:t>
                      </a:r>
                      <a:endParaRPr lang="en-C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1,8 %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b="0" dirty="0" smtClean="0">
                          <a:solidFill>
                            <a:schemeClr val="tx1"/>
                          </a:solidFill>
                        </a:rPr>
                        <a:t>1,5 %</a:t>
                      </a:r>
                      <a:endParaRPr lang="en-C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8660">
                <a:tc>
                  <a:txBody>
                    <a:bodyPr/>
                    <a:lstStyle/>
                    <a:p>
                      <a:r>
                        <a:rPr lang="fr-CA" sz="1400" b="1" noProof="0" dirty="0" smtClean="0">
                          <a:solidFill>
                            <a:schemeClr val="tx1"/>
                          </a:solidFill>
                        </a:rPr>
                        <a:t>Plafond</a:t>
                      </a:r>
                      <a:endParaRPr lang="fr-CA" sz="14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3,6 %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0,5 %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chemeClr val="tx1"/>
                          </a:solidFill>
                        </a:rPr>
                        <a:t>2,7 %</a:t>
                      </a:r>
                      <a:endParaRPr lang="en-C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0514">
                <a:tc>
                  <a:txBody>
                    <a:bodyPr/>
                    <a:lstStyle/>
                    <a:p>
                      <a:r>
                        <a:rPr lang="fr-CA" sz="1400" b="1" noProof="0" dirty="0" smtClean="0">
                          <a:solidFill>
                            <a:schemeClr val="tx1"/>
                          </a:solidFill>
                        </a:rPr>
                        <a:t>PRPL/PRPL*</a:t>
                      </a:r>
                      <a:endParaRPr lang="fr-CA" sz="14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600" b="0" i="0" u="none" strike="noStrike" kern="1200" cap="none" spc="0" normalizeH="0" baseline="0" noProof="0" dirty="0" smtClean="0">
                          <a:ln>
                            <a:noFill/>
                          </a:ln>
                          <a:solidFill>
                            <a:srgbClr val="003366"/>
                          </a:solidFill>
                          <a:effectLst/>
                          <a:uLnTx/>
                          <a:uFillTx/>
                          <a:latin typeface="+mn-lt"/>
                          <a:ea typeface="+mn-ea"/>
                          <a:cs typeface="+mn-cs"/>
                        </a:rPr>
                        <a:t>20,0000 $</a:t>
                      </a:r>
                      <a:endParaRPr kumimoji="0" lang="en-CA" sz="1600" b="0" i="0" u="none" strike="noStrike" kern="1200" cap="none" spc="0" normalizeH="0" baseline="0" noProof="0" dirty="0">
                        <a:ln>
                          <a:noFill/>
                        </a:ln>
                        <a:solidFill>
                          <a:srgbClr val="003366"/>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20,4800 $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20,4800 $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20,4800 $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chemeClr val="tx1"/>
                          </a:solidFill>
                        </a:rPr>
                        <a:t>20,4800 $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0514">
                <a:tc>
                  <a:txBody>
                    <a:bodyPr/>
                    <a:lstStyle/>
                    <a:p>
                      <a:r>
                        <a:rPr lang="fr-CA" sz="1400" b="1" noProof="0" dirty="0" smtClean="0">
                          <a:solidFill>
                            <a:schemeClr val="tx1"/>
                          </a:solidFill>
                        </a:rPr>
                        <a:t>PTM-N</a:t>
                      </a:r>
                      <a:endParaRPr lang="fr-CA" sz="14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600" b="0" i="0" u="none" strike="noStrike" kern="1200" cap="none" spc="0" normalizeH="0" baseline="0" noProof="0" dirty="0" smtClean="0">
                          <a:ln>
                            <a:noFill/>
                          </a:ln>
                          <a:solidFill>
                            <a:srgbClr val="003366"/>
                          </a:solidFill>
                          <a:effectLst/>
                          <a:uLnTx/>
                          <a:uFillTx/>
                          <a:latin typeface="+mn-lt"/>
                          <a:ea typeface="+mn-ea"/>
                          <a:cs typeface="+mn-cs"/>
                        </a:rPr>
                        <a:t>20,0000 $</a:t>
                      </a:r>
                      <a:endParaRPr kumimoji="0" lang="en-CA" sz="1600" b="0" i="0" u="none" strike="noStrike" kern="1200" cap="none" spc="0" normalizeH="0" baseline="0" noProof="0" dirty="0">
                        <a:ln>
                          <a:noFill/>
                        </a:ln>
                        <a:solidFill>
                          <a:srgbClr val="003366"/>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19,0000 $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18,0000 $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20,0500 $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chemeClr val="tx1"/>
                          </a:solidFill>
                        </a:rPr>
                        <a:t>20,7500 $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18660">
                <a:tc>
                  <a:txBody>
                    <a:bodyPr/>
                    <a:lstStyle/>
                    <a:p>
                      <a:r>
                        <a:rPr lang="fr-CA" sz="1400" b="1" noProof="0" dirty="0" smtClean="0">
                          <a:solidFill>
                            <a:schemeClr val="tx1"/>
                          </a:solidFill>
                        </a:rPr>
                        <a:t>PMNE-N</a:t>
                      </a:r>
                      <a:endParaRPr lang="fr-CA" sz="14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600" b="0" i="0" u="none" strike="noStrike" kern="1200" cap="none" spc="0" normalizeH="0" baseline="0" noProof="0" dirty="0" smtClean="0">
                          <a:ln>
                            <a:noFill/>
                          </a:ln>
                          <a:solidFill>
                            <a:srgbClr val="003366"/>
                          </a:solidFill>
                          <a:effectLst/>
                          <a:uLnTx/>
                          <a:uFillTx/>
                          <a:latin typeface="+mn-lt"/>
                          <a:ea typeface="+mn-ea"/>
                          <a:cs typeface="+mn-cs"/>
                        </a:rPr>
                        <a:t>20,0000 $</a:t>
                      </a:r>
                      <a:endParaRPr kumimoji="0" lang="en-CA" sz="1600" b="0" i="0" u="none" strike="noStrike" kern="1200" cap="none" spc="0" normalizeH="0" baseline="0" noProof="0" dirty="0">
                        <a:ln>
                          <a:noFill/>
                        </a:ln>
                        <a:solidFill>
                          <a:srgbClr val="003366"/>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19,4560 $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18,4860 $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20,0500 $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chemeClr val="tx1"/>
                          </a:solidFill>
                        </a:rPr>
                        <a:t>20,3508 $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TextBox 1"/>
          <p:cNvSpPr txBox="1"/>
          <p:nvPr/>
        </p:nvSpPr>
        <p:spPr>
          <a:xfrm>
            <a:off x="1259632" y="1412776"/>
            <a:ext cx="7704856" cy="830997"/>
          </a:xfrm>
          <a:prstGeom prst="rect">
            <a:avLst/>
          </a:prstGeom>
          <a:noFill/>
        </p:spPr>
        <p:txBody>
          <a:bodyPr wrap="square" rtlCol="0">
            <a:spAutoFit/>
          </a:bodyPr>
          <a:lstStyle/>
          <a:p>
            <a:r>
              <a:rPr lang="fr-CA" dirty="0" smtClean="0">
                <a:solidFill>
                  <a:srgbClr val="003366"/>
                </a:solidFill>
                <a:latin typeface="Arial Narrow"/>
              </a:rPr>
              <a:t>Scénario 3 – PTM-N de l’année 2 &gt; PMNE-N de l’année 2 et &gt; PRPL*; aucune augmentation du prix courant au cours de l’année</a:t>
            </a:r>
            <a:r>
              <a:rPr lang="fr-CA" dirty="0" smtClean="0">
                <a:latin typeface="+mn-lt"/>
              </a:rPr>
              <a:t> 2</a:t>
            </a:r>
            <a:endParaRPr lang="fr-CA" dirty="0">
              <a:latin typeface="+mn-lt"/>
            </a:endParaRPr>
          </a:p>
        </p:txBody>
      </p:sp>
    </p:spTree>
    <p:extLst>
      <p:ext uri="{BB962C8B-B14F-4D97-AF65-F5344CB8AC3E}">
        <p14:creationId xmlns:p14="http://schemas.microsoft.com/office/powerpoint/2010/main" val="4140261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idx="4294967295"/>
          </p:nvPr>
        </p:nvSpPr>
        <p:spPr>
          <a:xfrm>
            <a:off x="1169504" y="260648"/>
            <a:ext cx="7848600" cy="576064"/>
          </a:xfrm>
        </p:spPr>
        <p:txBody>
          <a:bodyPr/>
          <a:lstStyle/>
          <a:p>
            <a:pPr algn="ctr" eaLnBrk="1" hangingPunct="1"/>
            <a:r>
              <a:rPr lang="fr-FR" sz="3800" dirty="0"/>
              <a:t>Méthodologie de la majoration régulière – scénario </a:t>
            </a:r>
            <a:r>
              <a:rPr lang="en-US" dirty="0" smtClean="0"/>
              <a:t>4</a:t>
            </a:r>
            <a:br>
              <a:rPr lang="en-US" dirty="0" smtClean="0"/>
            </a:br>
            <a:endParaRPr lang="en-US" dirty="0" smtClean="0"/>
          </a:p>
        </p:txBody>
      </p:sp>
      <p:sp>
        <p:nvSpPr>
          <p:cNvPr id="21508" name="Line 4"/>
          <p:cNvSpPr>
            <a:spLocks noChangeShapeType="1"/>
          </p:cNvSpPr>
          <p:nvPr/>
        </p:nvSpPr>
        <p:spPr bwMode="auto">
          <a:xfrm>
            <a:off x="1043608" y="1268760"/>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dirty="0"/>
          </a:p>
        </p:txBody>
      </p:sp>
      <p:sp>
        <p:nvSpPr>
          <p:cNvPr id="21509"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4D1730EF-59E9-4711-AE5B-E823ADF7EE2E}" type="slidenum">
              <a:rPr lang="en-US" sz="1400" smtClean="0">
                <a:solidFill>
                  <a:schemeClr val="bg1"/>
                </a:solidFill>
              </a:rPr>
              <a:pPr eaLnBrk="1" hangingPunct="1"/>
              <a:t>31</a:t>
            </a:fld>
            <a:endParaRPr lang="en-US" sz="1400" dirty="0" smtClean="0"/>
          </a:p>
        </p:txBody>
      </p:sp>
      <p:graphicFrame>
        <p:nvGraphicFramePr>
          <p:cNvPr id="3" name="Table 2"/>
          <p:cNvGraphicFramePr>
            <a:graphicFrameLocks noGrp="1"/>
          </p:cNvGraphicFramePr>
          <p:nvPr>
            <p:extLst>
              <p:ext uri="{D42A27DB-BD31-4B8C-83A1-F6EECF244321}">
                <p14:modId xmlns:p14="http://schemas.microsoft.com/office/powerpoint/2010/main" val="3449178762"/>
              </p:ext>
            </p:extLst>
          </p:nvPr>
        </p:nvGraphicFramePr>
        <p:xfrm>
          <a:off x="1619672" y="2564904"/>
          <a:ext cx="6438995" cy="3419064"/>
        </p:xfrm>
        <a:graphic>
          <a:graphicData uri="http://schemas.openxmlformats.org/drawingml/2006/table">
            <a:tbl>
              <a:tblPr firstRow="1" bandRow="1">
                <a:tableStyleId>{5C22544A-7EE6-4342-B048-85BDC9FD1C3A}</a:tableStyleId>
              </a:tblPr>
              <a:tblGrid>
                <a:gridCol w="1728192"/>
                <a:gridCol w="936104"/>
                <a:gridCol w="936104"/>
                <a:gridCol w="936104"/>
                <a:gridCol w="936104"/>
                <a:gridCol w="966387"/>
              </a:tblGrid>
              <a:tr h="497069">
                <a:tc>
                  <a:txBody>
                    <a:bodyPr/>
                    <a:lstStyle/>
                    <a:p>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2007</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2008</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2009</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600" noProof="0" dirty="0" smtClean="0">
                          <a:solidFill>
                            <a:srgbClr val="345A98"/>
                          </a:solidFill>
                        </a:rPr>
                        <a:t>2010 – </a:t>
                      </a:r>
                      <a:r>
                        <a:rPr lang="fr-CA" sz="1200" noProof="0" dirty="0" smtClean="0">
                          <a:solidFill>
                            <a:srgbClr val="345A98"/>
                          </a:solidFill>
                        </a:rPr>
                        <a:t>année</a:t>
                      </a:r>
                      <a:r>
                        <a:rPr lang="fr-CA" sz="1200" baseline="0" noProof="0" dirty="0" smtClean="0">
                          <a:solidFill>
                            <a:srgbClr val="345A98"/>
                          </a:solidFill>
                        </a:rPr>
                        <a:t> 1</a:t>
                      </a:r>
                      <a:endParaRPr lang="fr-CA" sz="120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fr-CA" sz="1600" noProof="0" dirty="0" smtClean="0">
                          <a:solidFill>
                            <a:srgbClr val="345A98"/>
                          </a:solidFill>
                        </a:rPr>
                        <a:t>2011 –</a:t>
                      </a:r>
                      <a:r>
                        <a:rPr lang="fr-CA" sz="1200" noProof="0" dirty="0" smtClean="0">
                          <a:solidFill>
                            <a:srgbClr val="345A98"/>
                          </a:solidFill>
                        </a:rPr>
                        <a:t>année 2</a:t>
                      </a:r>
                      <a:endParaRPr lang="fr-CA" sz="160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5547">
                <a:tc>
                  <a:txBody>
                    <a:bodyPr/>
                    <a:lstStyle/>
                    <a:p>
                      <a:r>
                        <a:rPr lang="fr-CA" sz="1600" b="1" noProof="0" dirty="0" smtClean="0"/>
                        <a:t>Prix courant au Canada</a:t>
                      </a:r>
                      <a:endParaRPr lang="fr-CA" sz="1600" b="1"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600" b="0" i="0" u="none" strike="noStrike" kern="1200" cap="none" spc="0" normalizeH="0" baseline="0" noProof="0" dirty="0" smtClean="0">
                          <a:ln>
                            <a:noFill/>
                          </a:ln>
                          <a:solidFill>
                            <a:srgbClr val="003366"/>
                          </a:solidFill>
                          <a:effectLst/>
                          <a:uLnTx/>
                          <a:uFillTx/>
                          <a:latin typeface="+mn-lt"/>
                          <a:ea typeface="+mn-ea"/>
                          <a:cs typeface="+mn-cs"/>
                        </a:rPr>
                        <a:t>20,0000 $</a:t>
                      </a:r>
                      <a:endParaRPr kumimoji="0" lang="en-CA" sz="1600" b="0" i="0" u="none" strike="noStrike" kern="1200" cap="none" spc="0" normalizeH="0" baseline="0" noProof="0" dirty="0">
                        <a:ln>
                          <a:noFill/>
                        </a:ln>
                        <a:solidFill>
                          <a:srgbClr val="003366"/>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20,5000 $</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20,5000 $</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20,5000 $</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t>20,8075 $</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97069">
                <a:tc>
                  <a:txBody>
                    <a:bodyPr/>
                    <a:lstStyle/>
                    <a:p>
                      <a:r>
                        <a:rPr lang="fr-CA" sz="1400" b="1" noProof="0" dirty="0" smtClean="0">
                          <a:solidFill>
                            <a:schemeClr val="tx1"/>
                          </a:solidFill>
                        </a:rPr>
                        <a:t>Augmentation</a:t>
                      </a:r>
                      <a:r>
                        <a:rPr lang="fr-CA" sz="1400" b="1" baseline="0" noProof="0" dirty="0" smtClean="0">
                          <a:solidFill>
                            <a:schemeClr val="tx1"/>
                          </a:solidFill>
                        </a:rPr>
                        <a:t> du prix courant (</a:t>
                      </a:r>
                      <a:r>
                        <a:rPr lang="fr-CA" sz="1400" b="1" noProof="0" dirty="0" smtClean="0">
                          <a:solidFill>
                            <a:schemeClr val="tx1"/>
                          </a:solidFill>
                        </a:rPr>
                        <a:t>%)</a:t>
                      </a:r>
                      <a:endParaRPr lang="fr-CA" sz="14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2,5 %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b="1" dirty="0" smtClean="0">
                          <a:solidFill>
                            <a:schemeClr val="tx1"/>
                          </a:solidFill>
                        </a:rPr>
                        <a:t>1,5</a:t>
                      </a:r>
                      <a:r>
                        <a:rPr lang="en-CA" sz="1600" b="1" baseline="0" dirty="0" smtClean="0">
                          <a:solidFill>
                            <a:schemeClr val="tx1"/>
                          </a:solidFill>
                        </a:rPr>
                        <a:t> %</a:t>
                      </a:r>
                      <a:endParaRPr lang="en-CA"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1633">
                <a:tc>
                  <a:txBody>
                    <a:bodyPr/>
                    <a:lstStyle/>
                    <a:p>
                      <a:r>
                        <a:rPr lang="fr-CA" sz="1400" b="1" noProof="0" dirty="0" smtClean="0">
                          <a:solidFill>
                            <a:schemeClr val="tx1"/>
                          </a:solidFill>
                        </a:rPr>
                        <a:t>IPC annuel (%)</a:t>
                      </a:r>
                      <a:endParaRPr lang="fr-CA" sz="14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1" dirty="0" smtClean="0">
                          <a:solidFill>
                            <a:schemeClr val="tx1"/>
                          </a:solidFill>
                        </a:rPr>
                        <a:t>2,4 %</a:t>
                      </a:r>
                      <a:endParaRPr lang="en-CA"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chemeClr val="tx1"/>
                          </a:solidFill>
                        </a:rPr>
                        <a:t>0,3 %</a:t>
                      </a:r>
                      <a:endParaRPr lang="en-C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1,8 %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b="0" dirty="0" smtClean="0">
                          <a:solidFill>
                            <a:schemeClr val="tx1"/>
                          </a:solidFill>
                        </a:rPr>
                        <a:t>1,5 %</a:t>
                      </a:r>
                      <a:endParaRPr lang="en-C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1633">
                <a:tc>
                  <a:txBody>
                    <a:bodyPr/>
                    <a:lstStyle/>
                    <a:p>
                      <a:r>
                        <a:rPr lang="fr-CA" sz="1400" b="1" noProof="0" dirty="0" smtClean="0">
                          <a:solidFill>
                            <a:schemeClr val="tx1"/>
                          </a:solidFill>
                        </a:rPr>
                        <a:t>Plafond</a:t>
                      </a:r>
                      <a:endParaRPr lang="fr-CA" sz="14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3,6 %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0,5 %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chemeClr val="tx1"/>
                          </a:solidFill>
                        </a:rPr>
                        <a:t>2,7 %</a:t>
                      </a:r>
                      <a:endParaRPr lang="en-C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chemeClr val="tx1"/>
                          </a:solidFill>
                        </a:rPr>
                        <a:t>2,25 %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8892">
                <a:tc>
                  <a:txBody>
                    <a:bodyPr/>
                    <a:lstStyle/>
                    <a:p>
                      <a:r>
                        <a:rPr lang="fr-CA" sz="1400" b="1" noProof="0" dirty="0" smtClean="0">
                          <a:solidFill>
                            <a:schemeClr val="tx1"/>
                          </a:solidFill>
                        </a:rPr>
                        <a:t>PRPL/PRPL*</a:t>
                      </a:r>
                      <a:endParaRPr lang="fr-CA" sz="14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600" b="0" i="0" u="none" strike="noStrike" kern="1200" cap="none" spc="0" normalizeH="0" baseline="0" noProof="0" dirty="0" smtClean="0">
                          <a:ln>
                            <a:noFill/>
                          </a:ln>
                          <a:solidFill>
                            <a:srgbClr val="003366"/>
                          </a:solidFill>
                          <a:effectLst/>
                          <a:uLnTx/>
                          <a:uFillTx/>
                          <a:latin typeface="+mn-lt"/>
                          <a:ea typeface="+mn-ea"/>
                          <a:cs typeface="+mn-cs"/>
                        </a:rPr>
                        <a:t>20,0000 $</a:t>
                      </a:r>
                      <a:endParaRPr kumimoji="0" lang="en-CA" sz="1600" b="0" i="0" u="none" strike="noStrike" kern="1200" cap="none" spc="0" normalizeH="0" baseline="0" noProof="0" dirty="0">
                        <a:ln>
                          <a:noFill/>
                        </a:ln>
                        <a:solidFill>
                          <a:srgbClr val="003366"/>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20,4800 $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20,4800 $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20,4800 $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8892">
                <a:tc>
                  <a:txBody>
                    <a:bodyPr/>
                    <a:lstStyle/>
                    <a:p>
                      <a:r>
                        <a:rPr lang="fr-CA" sz="1400" b="1" noProof="0" dirty="0" smtClean="0">
                          <a:solidFill>
                            <a:schemeClr val="tx1"/>
                          </a:solidFill>
                        </a:rPr>
                        <a:t>PTM-N</a:t>
                      </a:r>
                      <a:endParaRPr lang="fr-CA" sz="14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600" b="0" i="0" u="none" strike="noStrike" kern="1200" cap="none" spc="0" normalizeH="0" baseline="0" noProof="0" dirty="0" smtClean="0">
                          <a:ln>
                            <a:noFill/>
                          </a:ln>
                          <a:solidFill>
                            <a:srgbClr val="003366"/>
                          </a:solidFill>
                          <a:effectLst/>
                          <a:uLnTx/>
                          <a:uFillTx/>
                          <a:latin typeface="+mn-lt"/>
                          <a:ea typeface="+mn-ea"/>
                          <a:cs typeface="+mn-cs"/>
                        </a:rPr>
                        <a:t>20,0000 $</a:t>
                      </a:r>
                      <a:endParaRPr kumimoji="0" lang="en-CA" sz="1600" b="0" i="0" u="none" strike="noStrike" kern="1200" cap="none" spc="0" normalizeH="0" baseline="0" noProof="0" dirty="0">
                        <a:ln>
                          <a:noFill/>
                        </a:ln>
                        <a:solidFill>
                          <a:srgbClr val="003366"/>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19,0000 $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18,0000 $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20,0500 $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chemeClr val="tx1"/>
                          </a:solidFill>
                        </a:rPr>
                        <a:t>20,7500 $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21633">
                <a:tc>
                  <a:txBody>
                    <a:bodyPr/>
                    <a:lstStyle/>
                    <a:p>
                      <a:r>
                        <a:rPr lang="fr-CA" sz="1400" b="1" noProof="0" dirty="0" smtClean="0">
                          <a:solidFill>
                            <a:schemeClr val="tx1"/>
                          </a:solidFill>
                        </a:rPr>
                        <a:t>PMNE-N</a:t>
                      </a:r>
                      <a:endParaRPr lang="fr-CA" sz="14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600" b="0" i="0" u="none" strike="noStrike" kern="1200" cap="none" spc="0" normalizeH="0" baseline="0" noProof="0" dirty="0" smtClean="0">
                          <a:ln>
                            <a:noFill/>
                          </a:ln>
                          <a:solidFill>
                            <a:srgbClr val="003366"/>
                          </a:solidFill>
                          <a:effectLst/>
                          <a:uLnTx/>
                          <a:uFillTx/>
                          <a:latin typeface="+mn-lt"/>
                          <a:ea typeface="+mn-ea"/>
                          <a:cs typeface="+mn-cs"/>
                        </a:rPr>
                        <a:t>20,0000 $</a:t>
                      </a:r>
                      <a:endParaRPr kumimoji="0" lang="en-CA" sz="1600" b="0" i="0" u="none" strike="noStrike" kern="1200" cap="none" spc="0" normalizeH="0" baseline="0" noProof="0" dirty="0">
                        <a:ln>
                          <a:noFill/>
                        </a:ln>
                        <a:solidFill>
                          <a:srgbClr val="003366"/>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19,4560 $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18,4860 $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20,0500 $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chemeClr val="tx1"/>
                          </a:solidFill>
                        </a:rPr>
                        <a:t>20,3508 $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TextBox 1"/>
          <p:cNvSpPr txBox="1"/>
          <p:nvPr/>
        </p:nvSpPr>
        <p:spPr>
          <a:xfrm>
            <a:off x="1187625" y="1484784"/>
            <a:ext cx="7344816" cy="830997"/>
          </a:xfrm>
          <a:prstGeom prst="rect">
            <a:avLst/>
          </a:prstGeom>
          <a:noFill/>
        </p:spPr>
        <p:txBody>
          <a:bodyPr wrap="square" rtlCol="0">
            <a:spAutoFit/>
          </a:bodyPr>
          <a:lstStyle/>
          <a:p>
            <a:pPr lvl="0"/>
            <a:r>
              <a:rPr lang="fr-CA" dirty="0">
                <a:solidFill>
                  <a:srgbClr val="003366"/>
                </a:solidFill>
                <a:latin typeface="Arial Narrow"/>
              </a:rPr>
              <a:t>Scénario </a:t>
            </a:r>
            <a:r>
              <a:rPr lang="fr-CA" dirty="0" smtClean="0">
                <a:solidFill>
                  <a:srgbClr val="003366"/>
                </a:solidFill>
                <a:latin typeface="Arial Narrow"/>
              </a:rPr>
              <a:t>4 </a:t>
            </a:r>
            <a:r>
              <a:rPr lang="fr-CA" dirty="0">
                <a:solidFill>
                  <a:srgbClr val="003366"/>
                </a:solidFill>
                <a:latin typeface="Arial Narrow"/>
              </a:rPr>
              <a:t>– PTM-N de l’année 2 &gt; PMNE-N de l’année </a:t>
            </a:r>
            <a:r>
              <a:rPr lang="fr-CA" dirty="0" smtClean="0">
                <a:solidFill>
                  <a:srgbClr val="003366"/>
                </a:solidFill>
                <a:latin typeface="Arial Narrow"/>
              </a:rPr>
              <a:t>2 </a:t>
            </a:r>
            <a:r>
              <a:rPr lang="fr-CA" dirty="0">
                <a:solidFill>
                  <a:srgbClr val="003366"/>
                </a:solidFill>
                <a:latin typeface="Arial Narrow"/>
              </a:rPr>
              <a:t>et &gt; PRPL*; </a:t>
            </a:r>
            <a:r>
              <a:rPr lang="fr-CA" dirty="0" smtClean="0">
                <a:solidFill>
                  <a:srgbClr val="003366"/>
                </a:solidFill>
                <a:latin typeface="Arial Narrow"/>
              </a:rPr>
              <a:t>augmentation </a:t>
            </a:r>
            <a:r>
              <a:rPr lang="fr-CA" dirty="0">
                <a:solidFill>
                  <a:srgbClr val="003366"/>
                </a:solidFill>
                <a:latin typeface="Arial Narrow"/>
              </a:rPr>
              <a:t>du prix courant au cours de l’année </a:t>
            </a:r>
            <a:r>
              <a:rPr lang="fr-CA" dirty="0" smtClean="0">
                <a:solidFill>
                  <a:srgbClr val="003366"/>
                </a:solidFill>
                <a:latin typeface="Arial Narrow"/>
              </a:rPr>
              <a:t>2</a:t>
            </a:r>
            <a:endParaRPr lang="en-CA" sz="2800" dirty="0">
              <a:latin typeface="+mn-lt"/>
            </a:endParaRPr>
          </a:p>
        </p:txBody>
      </p:sp>
    </p:spTree>
    <p:extLst>
      <p:ext uri="{BB962C8B-B14F-4D97-AF65-F5344CB8AC3E}">
        <p14:creationId xmlns:p14="http://schemas.microsoft.com/office/powerpoint/2010/main" val="26180501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idx="4294967295"/>
          </p:nvPr>
        </p:nvSpPr>
        <p:spPr>
          <a:xfrm>
            <a:off x="1169504" y="260648"/>
            <a:ext cx="7848600" cy="576064"/>
          </a:xfrm>
        </p:spPr>
        <p:txBody>
          <a:bodyPr/>
          <a:lstStyle/>
          <a:p>
            <a:pPr algn="ctr" eaLnBrk="1" hangingPunct="1"/>
            <a:r>
              <a:rPr lang="fr-FR" sz="3800" dirty="0"/>
              <a:t>Méthodologie de la majoration régulière – scénario </a:t>
            </a:r>
            <a:r>
              <a:rPr lang="en-US" dirty="0"/>
              <a:t>4</a:t>
            </a:r>
            <a:endParaRPr lang="en-US" sz="2800" dirty="0" smtClean="0"/>
          </a:p>
        </p:txBody>
      </p:sp>
      <p:sp>
        <p:nvSpPr>
          <p:cNvPr id="21508" name="Line 4"/>
          <p:cNvSpPr>
            <a:spLocks noChangeShapeType="1"/>
          </p:cNvSpPr>
          <p:nvPr/>
        </p:nvSpPr>
        <p:spPr bwMode="auto">
          <a:xfrm>
            <a:off x="1086007" y="1268760"/>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dirty="0"/>
          </a:p>
        </p:txBody>
      </p:sp>
      <p:sp>
        <p:nvSpPr>
          <p:cNvPr id="21509"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4D1730EF-59E9-4711-AE5B-E823ADF7EE2E}" type="slidenum">
              <a:rPr lang="en-US" sz="1400" smtClean="0">
                <a:solidFill>
                  <a:schemeClr val="bg1"/>
                </a:solidFill>
              </a:rPr>
              <a:pPr eaLnBrk="1" hangingPunct="1"/>
              <a:t>32</a:t>
            </a:fld>
            <a:endParaRPr lang="en-US" sz="1400" dirty="0" smtClean="0"/>
          </a:p>
        </p:txBody>
      </p:sp>
      <p:graphicFrame>
        <p:nvGraphicFramePr>
          <p:cNvPr id="3" name="Table 2"/>
          <p:cNvGraphicFramePr>
            <a:graphicFrameLocks noGrp="1"/>
          </p:cNvGraphicFramePr>
          <p:nvPr>
            <p:extLst>
              <p:ext uri="{D42A27DB-BD31-4B8C-83A1-F6EECF244321}">
                <p14:modId xmlns:p14="http://schemas.microsoft.com/office/powerpoint/2010/main" val="512673942"/>
              </p:ext>
            </p:extLst>
          </p:nvPr>
        </p:nvGraphicFramePr>
        <p:xfrm>
          <a:off x="1640534" y="2348880"/>
          <a:ext cx="6438995" cy="3568552"/>
        </p:xfrm>
        <a:graphic>
          <a:graphicData uri="http://schemas.openxmlformats.org/drawingml/2006/table">
            <a:tbl>
              <a:tblPr firstRow="1" bandRow="1">
                <a:tableStyleId>{5C22544A-7EE6-4342-B048-85BDC9FD1C3A}</a:tableStyleId>
              </a:tblPr>
              <a:tblGrid>
                <a:gridCol w="1707330"/>
                <a:gridCol w="936104"/>
                <a:gridCol w="936104"/>
                <a:gridCol w="936104"/>
                <a:gridCol w="936104"/>
                <a:gridCol w="987249"/>
              </a:tblGrid>
              <a:tr h="330634">
                <a:tc>
                  <a:txBody>
                    <a:bodyPr/>
                    <a:lstStyle/>
                    <a:p>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2007</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2008</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345A98"/>
                          </a:solidFill>
                        </a:rPr>
                        <a:t>2009</a:t>
                      </a:r>
                      <a:endParaRPr lang="en-CA" sz="16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600" noProof="0" dirty="0" smtClean="0">
                          <a:solidFill>
                            <a:srgbClr val="345A98"/>
                          </a:solidFill>
                        </a:rPr>
                        <a:t>2010 – </a:t>
                      </a:r>
                      <a:r>
                        <a:rPr lang="fr-CA" sz="1200" noProof="0" dirty="0" smtClean="0">
                          <a:solidFill>
                            <a:srgbClr val="345A98"/>
                          </a:solidFill>
                        </a:rPr>
                        <a:t>année</a:t>
                      </a:r>
                      <a:r>
                        <a:rPr lang="fr-CA" sz="1200" baseline="0" noProof="0" dirty="0" smtClean="0">
                          <a:solidFill>
                            <a:srgbClr val="345A98"/>
                          </a:solidFill>
                        </a:rPr>
                        <a:t> 1</a:t>
                      </a:r>
                      <a:endParaRPr lang="fr-CA" sz="120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fr-CA" sz="1600" noProof="0" dirty="0" smtClean="0">
                          <a:solidFill>
                            <a:srgbClr val="345A98"/>
                          </a:solidFill>
                        </a:rPr>
                        <a:t>2011 –</a:t>
                      </a:r>
                      <a:r>
                        <a:rPr lang="fr-CA" sz="1200" noProof="0" dirty="0" smtClean="0">
                          <a:solidFill>
                            <a:srgbClr val="345A98"/>
                          </a:solidFill>
                        </a:rPr>
                        <a:t>année 2</a:t>
                      </a:r>
                      <a:endParaRPr lang="fr-CA" sz="160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419723">
                <a:tc>
                  <a:txBody>
                    <a:bodyPr/>
                    <a:lstStyle/>
                    <a:p>
                      <a:r>
                        <a:rPr lang="fr-CA" sz="1600" b="1" noProof="0" dirty="0" smtClean="0"/>
                        <a:t>Prix courant au Canada</a:t>
                      </a:r>
                      <a:endParaRPr lang="fr-CA" sz="1600" b="1"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600" b="0" i="0" u="none" strike="noStrike" kern="1200" cap="none" spc="0" normalizeH="0" baseline="0" noProof="0" dirty="0" smtClean="0">
                          <a:ln>
                            <a:noFill/>
                          </a:ln>
                          <a:solidFill>
                            <a:srgbClr val="003366"/>
                          </a:solidFill>
                          <a:effectLst/>
                          <a:uLnTx/>
                          <a:uFillTx/>
                          <a:latin typeface="+mn-lt"/>
                          <a:ea typeface="+mn-ea"/>
                          <a:cs typeface="+mn-cs"/>
                        </a:rPr>
                        <a:t>20,0000 $</a:t>
                      </a:r>
                      <a:endParaRPr kumimoji="0" lang="en-CA" sz="1600" b="0" i="0" u="none" strike="noStrike" kern="1200" cap="none" spc="0" normalizeH="0" baseline="0" noProof="0" dirty="0">
                        <a:ln>
                          <a:noFill/>
                        </a:ln>
                        <a:solidFill>
                          <a:srgbClr val="003366"/>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20,5000 $</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20,5000 $</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t>20,5000 $</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t>20,8075 $</a:t>
                      </a:r>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330634">
                <a:tc>
                  <a:txBody>
                    <a:bodyPr/>
                    <a:lstStyle/>
                    <a:p>
                      <a:r>
                        <a:rPr lang="fr-CA" sz="1400" b="1" noProof="0" dirty="0" smtClean="0">
                          <a:solidFill>
                            <a:schemeClr val="tx1"/>
                          </a:solidFill>
                        </a:rPr>
                        <a:t>Augmentation</a:t>
                      </a:r>
                      <a:r>
                        <a:rPr lang="fr-CA" sz="1400" b="1" baseline="0" noProof="0" dirty="0" smtClean="0">
                          <a:solidFill>
                            <a:schemeClr val="tx1"/>
                          </a:solidFill>
                        </a:rPr>
                        <a:t> du prix courant (</a:t>
                      </a:r>
                      <a:r>
                        <a:rPr lang="fr-CA" sz="1400" b="1" noProof="0" dirty="0" smtClean="0">
                          <a:solidFill>
                            <a:schemeClr val="tx1"/>
                          </a:solidFill>
                        </a:rPr>
                        <a:t>%)</a:t>
                      </a:r>
                      <a:endParaRPr lang="fr-CA" sz="14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2,5 %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b="1" dirty="0" smtClean="0">
                          <a:solidFill>
                            <a:schemeClr val="tx1"/>
                          </a:solidFill>
                        </a:rPr>
                        <a:t>1,5</a:t>
                      </a:r>
                      <a:r>
                        <a:rPr lang="en-CA" sz="1600" b="1" baseline="0" dirty="0" smtClean="0">
                          <a:solidFill>
                            <a:schemeClr val="tx1"/>
                          </a:solidFill>
                        </a:rPr>
                        <a:t> %</a:t>
                      </a:r>
                      <a:endParaRPr lang="en-CA"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330634">
                <a:tc>
                  <a:txBody>
                    <a:bodyPr/>
                    <a:lstStyle/>
                    <a:p>
                      <a:r>
                        <a:rPr lang="fr-CA" sz="1400" b="1" noProof="0" dirty="0" smtClean="0">
                          <a:solidFill>
                            <a:schemeClr val="tx1"/>
                          </a:solidFill>
                        </a:rPr>
                        <a:t>IPC annuel (%)</a:t>
                      </a:r>
                      <a:endParaRPr lang="fr-CA" sz="14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1" dirty="0" smtClean="0">
                          <a:solidFill>
                            <a:schemeClr val="tx1"/>
                          </a:solidFill>
                        </a:rPr>
                        <a:t>2,4 %</a:t>
                      </a:r>
                      <a:endParaRPr lang="en-CA"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chemeClr val="tx1"/>
                          </a:solidFill>
                        </a:rPr>
                        <a:t>0,3 %</a:t>
                      </a:r>
                      <a:endParaRPr lang="en-C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1,8 %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b="0" dirty="0" smtClean="0">
                          <a:solidFill>
                            <a:schemeClr val="tx1"/>
                          </a:solidFill>
                        </a:rPr>
                        <a:t>1,5 %</a:t>
                      </a:r>
                      <a:endParaRPr lang="en-C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330634">
                <a:tc>
                  <a:txBody>
                    <a:bodyPr/>
                    <a:lstStyle/>
                    <a:p>
                      <a:r>
                        <a:rPr lang="fr-CA" sz="1400" b="1" noProof="0" dirty="0" smtClean="0">
                          <a:solidFill>
                            <a:schemeClr val="tx1"/>
                          </a:solidFill>
                        </a:rPr>
                        <a:t>Plafond</a:t>
                      </a:r>
                      <a:endParaRPr lang="fr-CA" sz="14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3,6 %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0,5 %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chemeClr val="tx1"/>
                          </a:solidFill>
                        </a:rPr>
                        <a:t>2,7 %</a:t>
                      </a:r>
                      <a:endParaRPr lang="en-CA"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chemeClr val="tx1"/>
                          </a:solidFill>
                        </a:rPr>
                        <a:t>2,25 %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473636">
                <a:tc>
                  <a:txBody>
                    <a:bodyPr/>
                    <a:lstStyle/>
                    <a:p>
                      <a:r>
                        <a:rPr lang="fr-CA" sz="1400" b="1" noProof="0" dirty="0" smtClean="0">
                          <a:solidFill>
                            <a:schemeClr val="tx1"/>
                          </a:solidFill>
                        </a:rPr>
                        <a:t>PRPL/PRPL*</a:t>
                      </a:r>
                      <a:endParaRPr lang="fr-CA" sz="14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600" b="0" i="0" u="none" strike="noStrike" kern="1200" cap="none" spc="0" normalizeH="0" baseline="0" noProof="0" dirty="0" smtClean="0">
                          <a:ln>
                            <a:noFill/>
                          </a:ln>
                          <a:solidFill>
                            <a:srgbClr val="003366"/>
                          </a:solidFill>
                          <a:effectLst/>
                          <a:uLnTx/>
                          <a:uFillTx/>
                          <a:latin typeface="+mn-lt"/>
                          <a:ea typeface="+mn-ea"/>
                          <a:cs typeface="+mn-cs"/>
                        </a:rPr>
                        <a:t>20,0000 $</a:t>
                      </a:r>
                      <a:endParaRPr kumimoji="0" lang="en-CA" sz="1600" b="0" i="0" u="none" strike="noStrike" kern="1200" cap="none" spc="0" normalizeH="0" baseline="0" noProof="0" dirty="0">
                        <a:ln>
                          <a:noFill/>
                        </a:ln>
                        <a:solidFill>
                          <a:srgbClr val="003366"/>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20,4800 $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20,4800 $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20,4800 $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chemeClr val="tx1"/>
                          </a:solidFill>
                        </a:rPr>
                        <a:t>20,7872 $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473636">
                <a:tc>
                  <a:txBody>
                    <a:bodyPr/>
                    <a:lstStyle/>
                    <a:p>
                      <a:r>
                        <a:rPr lang="fr-CA" sz="1400" b="1" noProof="0" dirty="0" smtClean="0">
                          <a:solidFill>
                            <a:schemeClr val="tx1"/>
                          </a:solidFill>
                        </a:rPr>
                        <a:t>PTM-N</a:t>
                      </a:r>
                      <a:endParaRPr lang="fr-CA" sz="14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600" b="0" i="0" u="none" strike="noStrike" kern="1200" cap="none" spc="0" normalizeH="0" baseline="0" noProof="0" dirty="0" smtClean="0">
                          <a:ln>
                            <a:noFill/>
                          </a:ln>
                          <a:solidFill>
                            <a:srgbClr val="003366"/>
                          </a:solidFill>
                          <a:effectLst/>
                          <a:uLnTx/>
                          <a:uFillTx/>
                          <a:latin typeface="+mn-lt"/>
                          <a:ea typeface="+mn-ea"/>
                          <a:cs typeface="+mn-cs"/>
                        </a:rPr>
                        <a:t>20,0000 $</a:t>
                      </a:r>
                      <a:endParaRPr kumimoji="0" lang="en-CA" sz="1600" b="0" i="0" u="none" strike="noStrike" kern="1200" cap="none" spc="0" normalizeH="0" baseline="0" noProof="0" dirty="0">
                        <a:ln>
                          <a:noFill/>
                        </a:ln>
                        <a:solidFill>
                          <a:srgbClr val="003366"/>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19,0000 $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18,0000 $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20,0500 $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chemeClr val="tx1"/>
                          </a:solidFill>
                        </a:rPr>
                        <a:t>20,7500 $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30634">
                <a:tc>
                  <a:txBody>
                    <a:bodyPr/>
                    <a:lstStyle/>
                    <a:p>
                      <a:r>
                        <a:rPr lang="fr-CA" sz="1400" b="1" noProof="0" dirty="0" smtClean="0">
                          <a:solidFill>
                            <a:schemeClr val="tx1"/>
                          </a:solidFill>
                        </a:rPr>
                        <a:t>PMNE-N</a:t>
                      </a:r>
                      <a:endParaRPr lang="fr-CA" sz="14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600" b="0" i="0" u="none" strike="noStrike" kern="1200" cap="none" spc="0" normalizeH="0" baseline="0" noProof="0" dirty="0" smtClean="0">
                          <a:ln>
                            <a:noFill/>
                          </a:ln>
                          <a:solidFill>
                            <a:srgbClr val="003366"/>
                          </a:solidFill>
                          <a:effectLst/>
                          <a:uLnTx/>
                          <a:uFillTx/>
                          <a:latin typeface="+mn-lt"/>
                          <a:ea typeface="+mn-ea"/>
                          <a:cs typeface="+mn-cs"/>
                        </a:rPr>
                        <a:t>20,0000 $</a:t>
                      </a:r>
                      <a:endParaRPr kumimoji="0" lang="en-CA" sz="1600" b="0" i="0" u="none" strike="noStrike" kern="1200" cap="none" spc="0" normalizeH="0" baseline="0" noProof="0" dirty="0">
                        <a:ln>
                          <a:noFill/>
                        </a:ln>
                        <a:solidFill>
                          <a:srgbClr val="003366"/>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19,4560 $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18,4860 $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chemeClr val="tx1"/>
                          </a:solidFill>
                        </a:rPr>
                        <a:t>20,0500 $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CA" sz="1600" dirty="0" smtClean="0">
                          <a:solidFill>
                            <a:schemeClr val="tx1"/>
                          </a:solidFill>
                        </a:rPr>
                        <a:t>20,7500 $</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
        <p:nvSpPr>
          <p:cNvPr id="2" name="TextBox 1"/>
          <p:cNvSpPr txBox="1"/>
          <p:nvPr/>
        </p:nvSpPr>
        <p:spPr>
          <a:xfrm>
            <a:off x="1187624" y="1412776"/>
            <a:ext cx="7344816" cy="830997"/>
          </a:xfrm>
          <a:prstGeom prst="rect">
            <a:avLst/>
          </a:prstGeom>
          <a:noFill/>
        </p:spPr>
        <p:txBody>
          <a:bodyPr wrap="square" rtlCol="0">
            <a:spAutoFit/>
          </a:bodyPr>
          <a:lstStyle/>
          <a:p>
            <a:pPr lvl="0"/>
            <a:r>
              <a:rPr lang="fr-CA" dirty="0">
                <a:solidFill>
                  <a:srgbClr val="003366"/>
                </a:solidFill>
                <a:latin typeface="Arial Narrow"/>
              </a:rPr>
              <a:t>Scénario 4 – PTM-N de l’année 2 &gt; </a:t>
            </a:r>
            <a:r>
              <a:rPr lang="fr-CA" dirty="0" smtClean="0">
                <a:solidFill>
                  <a:srgbClr val="003366"/>
                </a:solidFill>
                <a:latin typeface="Arial Narrow"/>
              </a:rPr>
              <a:t>PMNE-N </a:t>
            </a:r>
            <a:r>
              <a:rPr lang="fr-CA" dirty="0">
                <a:solidFill>
                  <a:srgbClr val="003366"/>
                </a:solidFill>
                <a:latin typeface="Arial Narrow"/>
              </a:rPr>
              <a:t>et &gt; PRPL*; augmentation du prix courant au cours de l’année </a:t>
            </a:r>
            <a:r>
              <a:rPr lang="fr-CA" dirty="0" smtClean="0">
                <a:solidFill>
                  <a:srgbClr val="003366"/>
                </a:solidFill>
                <a:latin typeface="Arial Narrow"/>
              </a:rPr>
              <a:t>2</a:t>
            </a:r>
            <a:endParaRPr lang="en-CA" sz="2800" dirty="0"/>
          </a:p>
        </p:txBody>
      </p:sp>
    </p:spTree>
    <p:extLst>
      <p:ext uri="{BB962C8B-B14F-4D97-AF65-F5344CB8AC3E}">
        <p14:creationId xmlns:p14="http://schemas.microsoft.com/office/powerpoint/2010/main" val="30358346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9504" y="188640"/>
            <a:ext cx="7848600" cy="720080"/>
          </a:xfrm>
        </p:spPr>
        <p:txBody>
          <a:bodyPr/>
          <a:lstStyle/>
          <a:p>
            <a:r>
              <a:rPr lang="fr-CA" sz="3100" dirty="0" smtClean="0"/>
              <a:t>Éléments à prendre en compte et rappels généraux </a:t>
            </a:r>
            <a:endParaRPr lang="fr-CA" sz="3100" dirty="0"/>
          </a:p>
        </p:txBody>
      </p:sp>
      <p:sp>
        <p:nvSpPr>
          <p:cNvPr id="3" name="Content Placeholder 2"/>
          <p:cNvSpPr>
            <a:spLocks noGrp="1"/>
          </p:cNvSpPr>
          <p:nvPr>
            <p:ph idx="1"/>
          </p:nvPr>
        </p:nvSpPr>
        <p:spPr>
          <a:xfrm>
            <a:off x="1043608" y="980728"/>
            <a:ext cx="8100392" cy="4752528"/>
          </a:xfrm>
        </p:spPr>
        <p:txBody>
          <a:bodyPr/>
          <a:lstStyle/>
          <a:p>
            <a:r>
              <a:rPr lang="fr-CA" b="0" dirty="0" smtClean="0"/>
              <a:t>On doit présenter une demande avant de se prévaloir de la méthodologie de la majoration – les formulaires doivent être remplis.</a:t>
            </a:r>
          </a:p>
          <a:p>
            <a:r>
              <a:rPr lang="fr-CA" b="0" dirty="0" smtClean="0"/>
              <a:t>Prêter attention à l’IPC et tenir compte des changements. </a:t>
            </a:r>
          </a:p>
          <a:p>
            <a:r>
              <a:rPr lang="fr-CA" b="0" dirty="0" smtClean="0"/>
              <a:t>Le produit doit être vendu au prix courant – données sur la vente inscrites à la section 4.</a:t>
            </a:r>
          </a:p>
          <a:p>
            <a:r>
              <a:rPr lang="fr-CA" b="0" dirty="0" smtClean="0"/>
              <a:t>Prêter attention aux données que l’on inscrit à la section 5 ainsi qu’au PMMP pour la période de lancement.</a:t>
            </a:r>
          </a:p>
          <a:p>
            <a:r>
              <a:rPr lang="fr-CA" b="0" dirty="0" smtClean="0"/>
              <a:t>La comparaison du prix au Canada avec les prix international le plus élevé est toujours un facteur.</a:t>
            </a:r>
          </a:p>
          <a:p>
            <a:r>
              <a:rPr lang="fr-CA" b="0" dirty="0" smtClean="0"/>
              <a:t>L’agent de la réglementation principal affecté à votre entreprise est toujours à votre disposition pour discuter de questions particulières.</a:t>
            </a:r>
            <a:endParaRPr lang="en-CA" b="0" dirty="0" smtClean="0"/>
          </a:p>
          <a:p>
            <a:endParaRPr lang="en-CA" sz="2800" b="0"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33</a:t>
            </a:fld>
            <a:endParaRPr lang="en-US" dirty="0">
              <a:solidFill>
                <a:schemeClr val="tx1"/>
              </a:solidFill>
            </a:endParaRPr>
          </a:p>
        </p:txBody>
      </p:sp>
      <p:sp>
        <p:nvSpPr>
          <p:cNvPr id="5" name="Line 4"/>
          <p:cNvSpPr>
            <a:spLocks noChangeShapeType="1"/>
          </p:cNvSpPr>
          <p:nvPr/>
        </p:nvSpPr>
        <p:spPr bwMode="auto">
          <a:xfrm>
            <a:off x="1043608" y="836712"/>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dirty="0"/>
          </a:p>
        </p:txBody>
      </p:sp>
    </p:spTree>
    <p:extLst>
      <p:ext uri="{BB962C8B-B14F-4D97-AF65-F5344CB8AC3E}">
        <p14:creationId xmlns:p14="http://schemas.microsoft.com/office/powerpoint/2010/main" val="31036810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143000"/>
            <a:ext cx="7848600" cy="3798168"/>
          </a:xfrm>
        </p:spPr>
        <p:txBody>
          <a:bodyPr/>
          <a:lstStyle/>
          <a:p>
            <a:pPr algn="ctr"/>
            <a:r>
              <a:rPr lang="en-CA" dirty="0" smtClean="0"/>
              <a:t/>
            </a:r>
            <a:br>
              <a:rPr lang="en-CA" dirty="0" smtClean="0"/>
            </a:br>
            <a:r>
              <a:rPr lang="en-CA" dirty="0"/>
              <a:t/>
            </a:r>
            <a:br>
              <a:rPr lang="en-CA" dirty="0"/>
            </a:br>
            <a:r>
              <a:rPr lang="en-CA" dirty="0" smtClean="0"/>
              <a:t/>
            </a:r>
            <a:br>
              <a:rPr lang="en-CA" dirty="0" smtClean="0"/>
            </a:br>
            <a:r>
              <a:rPr lang="en-CA" dirty="0" smtClean="0"/>
              <a:t>QUESTIONS ?</a:t>
            </a:r>
            <a:endParaRPr lang="en-CA"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34</a:t>
            </a:fld>
            <a:endParaRPr lang="en-US" dirty="0">
              <a:solidFill>
                <a:schemeClr val="tx1"/>
              </a:solidFill>
            </a:endParaRPr>
          </a:p>
        </p:txBody>
      </p:sp>
    </p:spTree>
    <p:extLst>
      <p:ext uri="{BB962C8B-B14F-4D97-AF65-F5344CB8AC3E}">
        <p14:creationId xmlns:p14="http://schemas.microsoft.com/office/powerpoint/2010/main" val="33296531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Grp="1" noChangeArrowheads="1"/>
          </p:cNvSpPr>
          <p:nvPr>
            <p:ph type="title" idx="4294967295"/>
          </p:nvPr>
        </p:nvSpPr>
        <p:spPr>
          <a:xfrm>
            <a:off x="1143000" y="260648"/>
            <a:ext cx="7848600" cy="792088"/>
          </a:xfrm>
        </p:spPr>
        <p:txBody>
          <a:bodyPr anchor="ctr" anchorCtr="1"/>
          <a:lstStyle/>
          <a:p>
            <a:pPr algn="ctr" eaLnBrk="1" hangingPunct="1"/>
            <a:r>
              <a:rPr lang="fr-CA" dirty="0" smtClean="0"/>
              <a:t>Avantages lors de la </a:t>
            </a:r>
            <a:br>
              <a:rPr lang="fr-CA" dirty="0" smtClean="0"/>
            </a:br>
            <a:r>
              <a:rPr lang="fr-CA" dirty="0" smtClean="0"/>
              <a:t>période de lancement</a:t>
            </a:r>
          </a:p>
        </p:txBody>
      </p:sp>
      <p:sp>
        <p:nvSpPr>
          <p:cNvPr id="22531" name="Rectangle 3"/>
          <p:cNvSpPr>
            <a:spLocks noGrp="1" noChangeArrowheads="1"/>
          </p:cNvSpPr>
          <p:nvPr>
            <p:ph type="body" idx="4294967295"/>
          </p:nvPr>
        </p:nvSpPr>
        <p:spPr>
          <a:xfrm>
            <a:off x="1104900" y="1412776"/>
            <a:ext cx="7848600" cy="3960440"/>
          </a:xfrm>
        </p:spPr>
        <p:txBody>
          <a:bodyPr/>
          <a:lstStyle/>
          <a:p>
            <a:pPr marL="342900" lvl="1" indent="0" eaLnBrk="1" hangingPunct="1">
              <a:buFont typeface="Wingdings" pitchFamily="2" charset="2"/>
              <a:buNone/>
              <a:defRPr/>
            </a:pPr>
            <a:r>
              <a:rPr lang="fr-CA" sz="2600" b="1" dirty="0" smtClean="0"/>
              <a:t>Q : Comment appliquer la méthodologie de la majoration lorsque des avantages existent lors de la période de lancement?</a:t>
            </a:r>
          </a:p>
          <a:p>
            <a:pPr marL="342900" lvl="1" indent="0" eaLnBrk="1" hangingPunct="1">
              <a:buFont typeface="Wingdings" pitchFamily="2" charset="2"/>
              <a:buNone/>
              <a:defRPr/>
            </a:pPr>
            <a:endParaRPr lang="fr-CA" sz="2600" b="1" dirty="0" smtClean="0"/>
          </a:p>
          <a:p>
            <a:pPr marL="342900" lvl="1" indent="0" eaLnBrk="1" hangingPunct="1">
              <a:buNone/>
              <a:defRPr/>
            </a:pPr>
            <a:r>
              <a:rPr lang="fr-CA" sz="2600" b="1" dirty="0" smtClean="0"/>
              <a:t>R : Inscrire les données relatives aux clients qui bénéficient d’avantages et à ceux qui n’en bénéficient pas sur des lignes distinctes dans la section 4 du formulaire 2, et ce, lors de la période de lancement et aussi longtemps que les avantages seront offerts. Le PTM, les avantages non compris, servira à calculer le PRPL*.</a:t>
            </a:r>
          </a:p>
          <a:p>
            <a:pPr marL="342900" lvl="1" indent="0" eaLnBrk="1" hangingPunct="1">
              <a:buNone/>
              <a:defRPr/>
            </a:pPr>
            <a:endParaRPr lang="en-US" sz="2800" b="1" dirty="0" smtClean="0"/>
          </a:p>
          <a:p>
            <a:pPr lvl="1" eaLnBrk="1" hangingPunct="1">
              <a:buFont typeface="Wingdings" pitchFamily="2" charset="2"/>
              <a:buChar char="§"/>
              <a:defRPr/>
            </a:pPr>
            <a:endParaRPr lang="en-US" sz="2800" b="1" dirty="0" smtClean="0"/>
          </a:p>
        </p:txBody>
      </p:sp>
      <p:sp>
        <p:nvSpPr>
          <p:cNvPr id="24580" name="Line 4"/>
          <p:cNvSpPr>
            <a:spLocks noChangeShapeType="1"/>
          </p:cNvSpPr>
          <p:nvPr/>
        </p:nvSpPr>
        <p:spPr bwMode="auto">
          <a:xfrm>
            <a:off x="1043608" y="1196752"/>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dirty="0"/>
          </a:p>
        </p:txBody>
      </p:sp>
      <p:sp>
        <p:nvSpPr>
          <p:cNvPr id="24581"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11B540FC-1295-4928-9DDB-8D4AA5F19F5C}" type="slidenum">
              <a:rPr lang="en-US" sz="1400" smtClean="0">
                <a:solidFill>
                  <a:schemeClr val="bg1"/>
                </a:solidFill>
              </a:rPr>
              <a:pPr eaLnBrk="1" hangingPunct="1"/>
              <a:t>4</a:t>
            </a:fld>
            <a:endParaRPr lang="en-US" sz="1400" dirty="0" smtClean="0"/>
          </a:p>
        </p:txBody>
      </p:sp>
    </p:spTree>
    <p:extLst>
      <p:ext uri="{BB962C8B-B14F-4D97-AF65-F5344CB8AC3E}">
        <p14:creationId xmlns:p14="http://schemas.microsoft.com/office/powerpoint/2010/main" val="28222478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4294967295"/>
          </p:nvPr>
        </p:nvSpPr>
        <p:spPr>
          <a:xfrm>
            <a:off x="827584" y="1124744"/>
            <a:ext cx="8316416" cy="4896544"/>
          </a:xfrm>
        </p:spPr>
        <p:txBody>
          <a:bodyPr/>
          <a:lstStyle/>
          <a:p>
            <a:pPr lvl="1" eaLnBrk="1" hangingPunct="1">
              <a:buFont typeface="Wingdings" pitchFamily="2" charset="2"/>
              <a:buChar char="§"/>
              <a:defRPr/>
            </a:pPr>
            <a:r>
              <a:rPr lang="fr-CA" sz="2000" b="1" dirty="0" smtClean="0"/>
              <a:t>Exemple : les clients qui bénéficient d’avantages et ceux qui n’en bénéficient pas, </a:t>
            </a:r>
            <a:r>
              <a:rPr lang="fr-CA" sz="2000" b="1" dirty="0"/>
              <a:t>a</a:t>
            </a:r>
            <a:r>
              <a:rPr lang="fr-CA" sz="2000" b="1" dirty="0" smtClean="0"/>
              <a:t>ppartenant à la même catégorie</a:t>
            </a:r>
          </a:p>
          <a:p>
            <a:pPr marL="342900" lvl="1" indent="0" eaLnBrk="1" hangingPunct="1">
              <a:buFont typeface="Wingdings" pitchFamily="2" charset="2"/>
              <a:buNone/>
              <a:defRPr/>
            </a:pPr>
            <a:r>
              <a:rPr lang="fr-CA" sz="2000" b="1" dirty="0" smtClean="0"/>
              <a:t>2010 : Le médicament X (DIN 1234567; </a:t>
            </a:r>
            <a:r>
              <a:rPr lang="fr-FR" sz="2000" b="1" dirty="0" smtClean="0"/>
              <a:t>concentration/unité de </a:t>
            </a:r>
            <a:r>
              <a:rPr lang="fr-FR" sz="2000" b="1" dirty="0"/>
              <a:t>1 </a:t>
            </a:r>
            <a:r>
              <a:rPr lang="fr-FR" sz="2000" b="1" dirty="0" smtClean="0"/>
              <a:t>mg/comprimé</a:t>
            </a:r>
            <a:r>
              <a:rPr lang="fr-FR" sz="2000" b="1" dirty="0"/>
              <a:t>; </a:t>
            </a:r>
            <a:r>
              <a:rPr lang="fr-FR" sz="2000" b="1" dirty="0" smtClean="0"/>
              <a:t>forme </a:t>
            </a:r>
            <a:r>
              <a:rPr lang="fr-FR" sz="2000" b="1" dirty="0"/>
              <a:t>posologique </a:t>
            </a:r>
            <a:r>
              <a:rPr lang="fr-FR" sz="2000" b="1" dirty="0" smtClean="0"/>
              <a:t>S1</a:t>
            </a:r>
            <a:r>
              <a:rPr lang="fr-FR" sz="2000" b="1" dirty="0"/>
              <a:t>; présentation de </a:t>
            </a:r>
            <a:r>
              <a:rPr lang="fr-FR" sz="2000" b="1" dirty="0" smtClean="0"/>
              <a:t>10 comprimés</a:t>
            </a:r>
            <a:r>
              <a:rPr lang="fr-CA" sz="2000" b="1" dirty="0" smtClean="0"/>
              <a:t>) est lancé sur le marché canadien le 1</a:t>
            </a:r>
            <a:r>
              <a:rPr lang="fr-CA" sz="2000" b="1" baseline="30000" dirty="0" smtClean="0"/>
              <a:t>er</a:t>
            </a:r>
            <a:r>
              <a:rPr lang="fr-CA" sz="2000" b="1" dirty="0" smtClean="0"/>
              <a:t> septembre. Mille (1 000) emballages sont vendus seulement aux hôpitaux en Ontario.</a:t>
            </a:r>
          </a:p>
          <a:p>
            <a:pPr marL="342900" lvl="1" indent="0" eaLnBrk="1" hangingPunct="1">
              <a:buFont typeface="Wingdings" pitchFamily="2" charset="2"/>
              <a:buNone/>
              <a:tabLst>
                <a:tab pos="714375" algn="l"/>
              </a:tabLst>
              <a:defRPr/>
            </a:pPr>
            <a:r>
              <a:rPr lang="fr-CA" sz="2000" b="1" dirty="0" smtClean="0"/>
              <a:t>	Prix pour certains hôpitaux : 20,00 $/comprimé</a:t>
            </a:r>
          </a:p>
          <a:p>
            <a:pPr marL="342900" lvl="1" indent="0" eaLnBrk="1" hangingPunct="1">
              <a:buFont typeface="Wingdings" pitchFamily="2" charset="2"/>
              <a:buNone/>
              <a:tabLst>
                <a:tab pos="714375" algn="l"/>
              </a:tabLst>
              <a:defRPr/>
            </a:pPr>
            <a:r>
              <a:rPr lang="fr-CA" sz="2000" b="1" dirty="0" smtClean="0"/>
              <a:t>	Prix pour d’autres hôpitaux : 15,00 $/comprimé (contrat)</a:t>
            </a:r>
          </a:p>
          <a:p>
            <a:pPr marL="342900" lvl="1" indent="0" eaLnBrk="1" hangingPunct="1">
              <a:buFont typeface="Wingdings" pitchFamily="2" charset="2"/>
              <a:buNone/>
              <a:tabLst>
                <a:tab pos="714375" algn="l"/>
              </a:tabLst>
              <a:defRPr/>
            </a:pPr>
            <a:r>
              <a:rPr lang="fr-CA" sz="2000" b="1" dirty="0"/>
              <a:t>	</a:t>
            </a:r>
            <a:r>
              <a:rPr lang="fr-CA" sz="2000" b="1" dirty="0" smtClean="0"/>
              <a:t>PMMP : 20,00 $/comprimé </a:t>
            </a:r>
          </a:p>
          <a:p>
            <a:pPr marL="342900" lvl="1" indent="0" eaLnBrk="1" hangingPunct="1">
              <a:buFont typeface="Wingdings" pitchFamily="2" charset="2"/>
              <a:buNone/>
              <a:tabLst>
                <a:tab pos="714375" algn="l"/>
              </a:tabLst>
              <a:defRPr/>
            </a:pPr>
            <a:r>
              <a:rPr lang="fr-CA" sz="2000" b="1" dirty="0" smtClean="0"/>
              <a:t>	PTM-N : 17,50 $/comprimé; PTM-H : 17,50 $/comprimé</a:t>
            </a:r>
          </a:p>
          <a:p>
            <a:pPr marL="342900" lvl="1" indent="0" eaLnBrk="1" hangingPunct="1">
              <a:buFont typeface="Wingdings" pitchFamily="2" charset="2"/>
              <a:buNone/>
              <a:defRPr/>
            </a:pPr>
            <a:endParaRPr lang="fr-CA" sz="2000" b="1" dirty="0" smtClean="0"/>
          </a:p>
          <a:p>
            <a:pPr marL="342900" lvl="1" indent="0" eaLnBrk="1" hangingPunct="1">
              <a:buFont typeface="Wingdings" pitchFamily="2" charset="2"/>
              <a:buNone/>
              <a:defRPr/>
            </a:pPr>
            <a:r>
              <a:rPr lang="fr-CA" sz="2000" b="1" dirty="0" smtClean="0"/>
              <a:t>2012 : Le contrat prend fin. On a vendu les mêmes quantités qu’en 2010, mais le prix est maintenant de 20,00 $ pour tous les hôpitaux. Le PTM-N est maintenant de 20,00 $/comprimé.</a:t>
            </a:r>
          </a:p>
        </p:txBody>
      </p:sp>
      <p:sp>
        <p:nvSpPr>
          <p:cNvPr id="27652" name="Line 4"/>
          <p:cNvSpPr>
            <a:spLocks noChangeShapeType="1"/>
          </p:cNvSpPr>
          <p:nvPr/>
        </p:nvSpPr>
        <p:spPr bwMode="auto">
          <a:xfrm>
            <a:off x="1043608" y="1124744"/>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dirty="0"/>
          </a:p>
        </p:txBody>
      </p:sp>
      <p:sp>
        <p:nvSpPr>
          <p:cNvPr id="2765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BF920C8B-4DBB-47BF-8ECC-A8C08AD363ED}" type="slidenum">
              <a:rPr lang="en-US" sz="1400" smtClean="0">
                <a:solidFill>
                  <a:schemeClr val="bg1"/>
                </a:solidFill>
              </a:rPr>
              <a:pPr eaLnBrk="1" hangingPunct="1"/>
              <a:t>5</a:t>
            </a:fld>
            <a:endParaRPr lang="en-US" sz="1400" dirty="0" smtClean="0"/>
          </a:p>
        </p:txBody>
      </p:sp>
      <p:sp>
        <p:nvSpPr>
          <p:cNvPr id="6" name="AutoShape 2"/>
          <p:cNvSpPr>
            <a:spLocks noGrp="1" noChangeArrowheads="1"/>
          </p:cNvSpPr>
          <p:nvPr>
            <p:ph type="title" idx="4294967295"/>
          </p:nvPr>
        </p:nvSpPr>
        <p:spPr>
          <a:xfrm>
            <a:off x="1169504" y="182588"/>
            <a:ext cx="7848600" cy="936104"/>
          </a:xfrm>
        </p:spPr>
        <p:txBody>
          <a:bodyPr anchor="ctr" anchorCtr="1"/>
          <a:lstStyle/>
          <a:p>
            <a:pPr algn="ctr" eaLnBrk="1" hangingPunct="1"/>
            <a:r>
              <a:rPr lang="fr-CA" dirty="0"/>
              <a:t>Avantages </a:t>
            </a:r>
            <a:r>
              <a:rPr lang="fr-CA" dirty="0" smtClean="0"/>
              <a:t>lors de la </a:t>
            </a:r>
            <a:br>
              <a:rPr lang="fr-CA" dirty="0" smtClean="0"/>
            </a:br>
            <a:r>
              <a:rPr lang="fr-CA" dirty="0" smtClean="0"/>
              <a:t>période </a:t>
            </a:r>
            <a:r>
              <a:rPr lang="fr-CA" dirty="0"/>
              <a:t>de </a:t>
            </a:r>
            <a:r>
              <a:rPr lang="fr-CA" dirty="0" smtClean="0"/>
              <a:t>lancement</a:t>
            </a:r>
            <a:endParaRPr lang="en-US" dirty="0" smtClean="0"/>
          </a:p>
        </p:txBody>
      </p:sp>
    </p:spTree>
    <p:extLst>
      <p:ext uri="{BB962C8B-B14F-4D97-AF65-F5344CB8AC3E}">
        <p14:creationId xmlns:p14="http://schemas.microsoft.com/office/powerpoint/2010/main" val="27842824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4294967295"/>
          </p:nvPr>
        </p:nvSpPr>
        <p:spPr>
          <a:xfrm>
            <a:off x="1017124" y="1196752"/>
            <a:ext cx="8164976" cy="4823048"/>
          </a:xfrm>
        </p:spPr>
        <p:txBody>
          <a:bodyPr/>
          <a:lstStyle/>
          <a:p>
            <a:pPr marL="342900" lvl="1" indent="0" eaLnBrk="1" hangingPunct="1">
              <a:buFont typeface="Wingdings" pitchFamily="2" charset="2"/>
              <a:buNone/>
              <a:defRPr/>
            </a:pPr>
            <a:r>
              <a:rPr lang="fr-CA" sz="2000" b="1" dirty="0" smtClean="0"/>
              <a:t>Formulaire 2, section 4; septembre-décembre 2010 </a:t>
            </a:r>
          </a:p>
          <a:p>
            <a:pPr marL="342900" lvl="1" indent="0" eaLnBrk="1" hangingPunct="1">
              <a:buFont typeface="Wingdings" pitchFamily="2" charset="2"/>
              <a:buNone/>
              <a:defRPr/>
            </a:pPr>
            <a:endParaRPr lang="fr-CA" b="1" dirty="0" smtClean="0"/>
          </a:p>
          <a:p>
            <a:pPr marL="342900" lvl="1" indent="0" eaLnBrk="1" hangingPunct="1">
              <a:buFont typeface="Wingdings" pitchFamily="2" charset="2"/>
              <a:buNone/>
              <a:defRPr/>
            </a:pPr>
            <a:endParaRPr lang="fr-CA" b="1" dirty="0" smtClean="0"/>
          </a:p>
          <a:p>
            <a:pPr marL="342900" lvl="1" indent="0" eaLnBrk="1" hangingPunct="1">
              <a:buFont typeface="Wingdings" pitchFamily="2" charset="2"/>
              <a:buNone/>
              <a:defRPr/>
            </a:pPr>
            <a:endParaRPr lang="fr-CA" sz="1400" b="1" dirty="0" smtClean="0"/>
          </a:p>
          <a:p>
            <a:pPr marL="342900" lvl="1" indent="0" eaLnBrk="1" hangingPunct="1">
              <a:buFont typeface="Wingdings" pitchFamily="2" charset="2"/>
              <a:buNone/>
              <a:defRPr/>
            </a:pPr>
            <a:r>
              <a:rPr lang="fr-CA" sz="1600" b="1" dirty="0" smtClean="0"/>
              <a:t>PTM-N = 17,50 $; PTM-H</a:t>
            </a:r>
            <a:r>
              <a:rPr lang="fr-CA" sz="1200" b="1" dirty="0" smtClean="0"/>
              <a:t>1</a:t>
            </a:r>
            <a:r>
              <a:rPr lang="fr-CA" sz="1600" b="1" dirty="0" smtClean="0"/>
              <a:t> (catégorie sans avantages) = 20,00 $; PTM-H</a:t>
            </a:r>
            <a:r>
              <a:rPr lang="fr-CA" sz="1200" b="1" dirty="0" smtClean="0"/>
              <a:t>2</a:t>
            </a:r>
            <a:r>
              <a:rPr lang="fr-CA" sz="1600" b="1" dirty="0" smtClean="0"/>
              <a:t> (catégorie avec avantages) = 15,00 $</a:t>
            </a:r>
          </a:p>
          <a:p>
            <a:pPr marL="342900" lvl="1" indent="0" eaLnBrk="1" hangingPunct="1">
              <a:buFont typeface="Wingdings" pitchFamily="2" charset="2"/>
              <a:buNone/>
              <a:defRPr/>
            </a:pPr>
            <a:endParaRPr lang="fr-CA" sz="2000" b="1" dirty="0" smtClean="0"/>
          </a:p>
          <a:p>
            <a:pPr marL="342900" lvl="1" indent="0" eaLnBrk="1" hangingPunct="1">
              <a:buFont typeface="Wingdings" pitchFamily="2" charset="2"/>
              <a:buNone/>
              <a:defRPr/>
            </a:pPr>
            <a:r>
              <a:rPr lang="fr-CA" sz="2000" b="1" dirty="0" smtClean="0"/>
              <a:t>Formulaire 2, section 4; janvier-juin et juillet-décembre 2012</a:t>
            </a:r>
          </a:p>
          <a:p>
            <a:pPr marL="342900" lvl="1" indent="0" eaLnBrk="1" hangingPunct="1">
              <a:buFont typeface="Wingdings" pitchFamily="2" charset="2"/>
              <a:buNone/>
              <a:defRPr/>
            </a:pPr>
            <a:endParaRPr lang="en-US" b="1" dirty="0" smtClean="0"/>
          </a:p>
        </p:txBody>
      </p:sp>
      <p:sp>
        <p:nvSpPr>
          <p:cNvPr id="28676" name="Line 4"/>
          <p:cNvSpPr>
            <a:spLocks noChangeShapeType="1"/>
          </p:cNvSpPr>
          <p:nvPr/>
        </p:nvSpPr>
        <p:spPr bwMode="auto">
          <a:xfrm>
            <a:off x="1043608" y="1124744"/>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dirty="0"/>
          </a:p>
        </p:txBody>
      </p:sp>
      <p:sp>
        <p:nvSpPr>
          <p:cNvPr id="28677"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0562F50A-BF1A-4DB6-A96F-2C6CED905F8D}" type="slidenum">
              <a:rPr lang="en-US" sz="1400" smtClean="0">
                <a:solidFill>
                  <a:schemeClr val="bg1"/>
                </a:solidFill>
              </a:rPr>
              <a:pPr eaLnBrk="1" hangingPunct="1"/>
              <a:t>6</a:t>
            </a:fld>
            <a:endParaRPr lang="en-US" sz="1400" dirty="0" smtClean="0"/>
          </a:p>
        </p:txBody>
      </p:sp>
      <p:sp>
        <p:nvSpPr>
          <p:cNvPr id="8" name="AutoShape 2"/>
          <p:cNvSpPr>
            <a:spLocks noGrp="1" noChangeArrowheads="1"/>
          </p:cNvSpPr>
          <p:nvPr>
            <p:ph type="title" idx="4294967295"/>
          </p:nvPr>
        </p:nvSpPr>
        <p:spPr>
          <a:xfrm>
            <a:off x="1169504" y="188640"/>
            <a:ext cx="7848600" cy="936104"/>
          </a:xfrm>
        </p:spPr>
        <p:txBody>
          <a:bodyPr anchor="ctr" anchorCtr="1"/>
          <a:lstStyle/>
          <a:p>
            <a:pPr algn="ctr" eaLnBrk="1" hangingPunct="1"/>
            <a:r>
              <a:rPr lang="fr-FR" dirty="0"/>
              <a:t>Avantages </a:t>
            </a:r>
            <a:r>
              <a:rPr lang="fr-FR" dirty="0" smtClean="0"/>
              <a:t>lors de la </a:t>
            </a:r>
            <a:br>
              <a:rPr lang="fr-FR" dirty="0" smtClean="0"/>
            </a:br>
            <a:r>
              <a:rPr lang="fr-FR" dirty="0" smtClean="0"/>
              <a:t>période </a:t>
            </a:r>
            <a:r>
              <a:rPr lang="fr-FR" dirty="0"/>
              <a:t>de </a:t>
            </a:r>
            <a:r>
              <a:rPr lang="fr-FR" dirty="0" smtClean="0"/>
              <a:t>lancement</a:t>
            </a:r>
            <a:endParaRPr lang="en-US"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376" y="3933056"/>
            <a:ext cx="8077200"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1403648" y="5009381"/>
            <a:ext cx="7272808" cy="1077218"/>
          </a:xfrm>
          <a:prstGeom prst="rect">
            <a:avLst/>
          </a:prstGeom>
        </p:spPr>
        <p:txBody>
          <a:bodyPr wrap="square">
            <a:spAutoFit/>
          </a:bodyPr>
          <a:lstStyle/>
          <a:p>
            <a:r>
              <a:rPr lang="fr-CA" sz="1600" b="1" dirty="0" smtClean="0">
                <a:latin typeface="+mj-lt"/>
              </a:rPr>
              <a:t>PTM-N = 20,00 $; PTM-H</a:t>
            </a:r>
            <a:r>
              <a:rPr lang="fr-CA" sz="1200" b="1" dirty="0" smtClean="0">
                <a:latin typeface="+mj-lt"/>
              </a:rPr>
              <a:t>1</a:t>
            </a:r>
            <a:r>
              <a:rPr lang="fr-CA" sz="1600" b="1" dirty="0" smtClean="0">
                <a:latin typeface="+mj-lt"/>
              </a:rPr>
              <a:t> = 20,00 $; PTM-H</a:t>
            </a:r>
            <a:r>
              <a:rPr lang="fr-CA" sz="1200" b="1" dirty="0" smtClean="0">
                <a:latin typeface="+mj-lt"/>
              </a:rPr>
              <a:t>2</a:t>
            </a:r>
            <a:r>
              <a:rPr lang="fr-CA" sz="1600" b="1" dirty="0" smtClean="0">
                <a:latin typeface="+mj-lt"/>
              </a:rPr>
              <a:t> = 20,00 $</a:t>
            </a:r>
          </a:p>
          <a:p>
            <a:endParaRPr lang="fr-CA" sz="1600" dirty="0" smtClean="0"/>
          </a:p>
          <a:p>
            <a:r>
              <a:rPr lang="fr-CA" sz="1600" b="1" dirty="0" smtClean="0">
                <a:solidFill>
                  <a:srgbClr val="680000"/>
                </a:solidFill>
                <a:latin typeface="+mj-lt"/>
              </a:rPr>
              <a:t>Lorsqu’on se prévaut de la méthodologie de la majoration régulière, on doit utiliser le PTM-H</a:t>
            </a:r>
            <a:r>
              <a:rPr lang="fr-CA" sz="1600" b="1" baseline="-25000" dirty="0" smtClean="0">
                <a:solidFill>
                  <a:srgbClr val="680000"/>
                </a:solidFill>
                <a:latin typeface="+mj-lt"/>
              </a:rPr>
              <a:t>1</a:t>
            </a:r>
            <a:r>
              <a:rPr lang="fr-CA" sz="1600" b="1" dirty="0" smtClean="0">
                <a:solidFill>
                  <a:srgbClr val="680000"/>
                </a:solidFill>
                <a:latin typeface="+mj-lt"/>
              </a:rPr>
              <a:t> de 2010 (catégorie sans avantages) pour calculer le PRPL de 2012. </a:t>
            </a:r>
            <a:endParaRPr lang="fr-CA" sz="1600" b="1" dirty="0">
              <a:solidFill>
                <a:srgbClr val="680000"/>
              </a:solidFill>
              <a:latin typeface="+mj-lt"/>
            </a:endParaRPr>
          </a:p>
        </p:txBody>
      </p:sp>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5204" y="1556792"/>
            <a:ext cx="8077200"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76873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4294967295"/>
          </p:nvPr>
        </p:nvSpPr>
        <p:spPr>
          <a:xfrm>
            <a:off x="1115616" y="1340768"/>
            <a:ext cx="7416824" cy="720080"/>
          </a:xfrm>
        </p:spPr>
        <p:txBody>
          <a:bodyPr/>
          <a:lstStyle/>
          <a:p>
            <a:pPr marL="342900" lvl="1" indent="0" eaLnBrk="1" hangingPunct="1">
              <a:buFont typeface="Wingdings" pitchFamily="2" charset="2"/>
              <a:buNone/>
              <a:defRPr/>
            </a:pPr>
            <a:r>
              <a:rPr lang="fr-CA" sz="3000" b="1" dirty="0" smtClean="0"/>
              <a:t>Le produit est-il vendu à un prix supérieur au prix courant?</a:t>
            </a:r>
          </a:p>
          <a:p>
            <a:pPr marL="342900" lvl="1" indent="0" eaLnBrk="1" hangingPunct="1">
              <a:buFont typeface="Wingdings" pitchFamily="2" charset="2"/>
              <a:buNone/>
              <a:defRPr/>
            </a:pPr>
            <a:endParaRPr lang="en-US" sz="2400" b="1" dirty="0" smtClean="0"/>
          </a:p>
          <a:p>
            <a:pPr marL="342900" lvl="1" indent="0" eaLnBrk="1" hangingPunct="1">
              <a:buFont typeface="Wingdings" pitchFamily="2" charset="2"/>
              <a:buNone/>
              <a:defRPr/>
            </a:pPr>
            <a:endParaRPr lang="en-US" sz="2400" b="1" dirty="0"/>
          </a:p>
          <a:p>
            <a:pPr marL="342900" lvl="1" indent="0" eaLnBrk="1" hangingPunct="1">
              <a:buFont typeface="Wingdings" pitchFamily="2" charset="2"/>
              <a:buNone/>
              <a:defRPr/>
            </a:pPr>
            <a:endParaRPr lang="en-US" sz="2400" b="1" dirty="0" smtClean="0"/>
          </a:p>
          <a:p>
            <a:pPr marL="342900" lvl="1" indent="0" eaLnBrk="1" hangingPunct="1">
              <a:buFont typeface="Wingdings" pitchFamily="2" charset="2"/>
              <a:buNone/>
              <a:defRPr/>
            </a:pPr>
            <a:endParaRPr lang="en-US" sz="2400" b="1" dirty="0" smtClean="0"/>
          </a:p>
        </p:txBody>
      </p:sp>
      <p:sp>
        <p:nvSpPr>
          <p:cNvPr id="28676" name="Line 4"/>
          <p:cNvSpPr>
            <a:spLocks noChangeShapeType="1"/>
          </p:cNvSpPr>
          <p:nvPr/>
        </p:nvSpPr>
        <p:spPr bwMode="auto">
          <a:xfrm>
            <a:off x="1043608" y="1124744"/>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dirty="0"/>
          </a:p>
        </p:txBody>
      </p:sp>
      <p:sp>
        <p:nvSpPr>
          <p:cNvPr id="28677"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0562F50A-BF1A-4DB6-A96F-2C6CED905F8D}" type="slidenum">
              <a:rPr lang="en-US" sz="1400" smtClean="0">
                <a:solidFill>
                  <a:schemeClr val="bg1"/>
                </a:solidFill>
              </a:rPr>
              <a:pPr eaLnBrk="1" hangingPunct="1"/>
              <a:t>7</a:t>
            </a:fld>
            <a:endParaRPr lang="en-US" sz="1400" dirty="0" smtClean="0"/>
          </a:p>
        </p:txBody>
      </p:sp>
      <p:sp>
        <p:nvSpPr>
          <p:cNvPr id="8" name="AutoShape 2"/>
          <p:cNvSpPr>
            <a:spLocks noGrp="1" noChangeArrowheads="1"/>
          </p:cNvSpPr>
          <p:nvPr>
            <p:ph type="title" idx="4294967295"/>
          </p:nvPr>
        </p:nvSpPr>
        <p:spPr>
          <a:xfrm>
            <a:off x="1043608" y="260648"/>
            <a:ext cx="8064896" cy="936104"/>
          </a:xfrm>
        </p:spPr>
        <p:txBody>
          <a:bodyPr anchor="ctr" anchorCtr="1"/>
          <a:lstStyle/>
          <a:p>
            <a:pPr algn="ctr" eaLnBrk="1" hangingPunct="1"/>
            <a:r>
              <a:rPr lang="fr-CA" dirty="0" smtClean="0"/>
              <a:t>Section 5 – Prix courants canadiens</a:t>
            </a:r>
          </a:p>
        </p:txBody>
      </p:sp>
      <p:sp>
        <p:nvSpPr>
          <p:cNvPr id="2" name="TextBox 1"/>
          <p:cNvSpPr txBox="1"/>
          <p:nvPr/>
        </p:nvSpPr>
        <p:spPr>
          <a:xfrm>
            <a:off x="1576960" y="3861048"/>
            <a:ext cx="6955480" cy="1815882"/>
          </a:xfrm>
          <a:prstGeom prst="rect">
            <a:avLst/>
          </a:prstGeom>
          <a:noFill/>
        </p:spPr>
        <p:txBody>
          <a:bodyPr wrap="square" rtlCol="0">
            <a:spAutoFit/>
          </a:bodyPr>
          <a:lstStyle/>
          <a:p>
            <a:r>
              <a:rPr lang="fr-CA" sz="2800" dirty="0" smtClean="0"/>
              <a:t>On rappelle aux brevetés de s’assurer que les données présentées aux sections 4 et 5 sont précises. Le PTM ne peut être supérieur au prix courant.</a:t>
            </a:r>
            <a:endParaRPr lang="fr-CA" sz="2800" dirty="0"/>
          </a:p>
        </p:txBody>
      </p:sp>
      <p:graphicFrame>
        <p:nvGraphicFramePr>
          <p:cNvPr id="4104" name="Table 4103"/>
          <p:cNvGraphicFramePr>
            <a:graphicFrameLocks noGrp="1"/>
          </p:cNvGraphicFramePr>
          <p:nvPr>
            <p:extLst>
              <p:ext uri="{D42A27DB-BD31-4B8C-83A1-F6EECF244321}">
                <p14:modId xmlns:p14="http://schemas.microsoft.com/office/powerpoint/2010/main" val="994907663"/>
              </p:ext>
            </p:extLst>
          </p:nvPr>
        </p:nvGraphicFramePr>
        <p:xfrm>
          <a:off x="1576388" y="2387601"/>
          <a:ext cx="6740030" cy="1467564"/>
        </p:xfrm>
        <a:graphic>
          <a:graphicData uri="http://schemas.openxmlformats.org/drawingml/2006/table">
            <a:tbl>
              <a:tblPr firstRow="1" bandRow="1">
                <a:tableStyleId>{5C22544A-7EE6-4342-B048-85BDC9FD1C3A}</a:tableStyleId>
              </a:tblPr>
              <a:tblGrid>
                <a:gridCol w="2275532"/>
                <a:gridCol w="1152128"/>
                <a:gridCol w="1152128"/>
                <a:gridCol w="1080120"/>
                <a:gridCol w="1080122"/>
              </a:tblGrid>
              <a:tr h="373379">
                <a:tc>
                  <a:txBody>
                    <a:bodyPr/>
                    <a:lstStyle/>
                    <a:p>
                      <a:endParaRPr lang="en-CA"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CA" b="0" dirty="0" smtClean="0">
                          <a:solidFill>
                            <a:srgbClr val="000000"/>
                          </a:solidFill>
                        </a:rPr>
                        <a:t>2009</a:t>
                      </a:r>
                      <a:endParaRPr lang="en-CA" b="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CA" b="0" dirty="0" smtClean="0">
                          <a:solidFill>
                            <a:srgbClr val="000000"/>
                          </a:solidFill>
                        </a:rPr>
                        <a:t>2010</a:t>
                      </a:r>
                      <a:endParaRPr lang="en-CA" b="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CA" b="0" dirty="0" smtClean="0">
                          <a:solidFill>
                            <a:srgbClr val="000000"/>
                          </a:solidFill>
                        </a:rPr>
                        <a:t>2011</a:t>
                      </a:r>
                      <a:endParaRPr lang="en-CA" b="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CA" b="0" dirty="0" smtClean="0">
                          <a:solidFill>
                            <a:srgbClr val="000000"/>
                          </a:solidFill>
                        </a:rPr>
                        <a:t>2012</a:t>
                      </a:r>
                      <a:endParaRPr lang="en-CA" b="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607616">
                <a:tc>
                  <a:txBody>
                    <a:bodyPr/>
                    <a:lstStyle/>
                    <a:p>
                      <a:r>
                        <a:rPr lang="fr-CA" noProof="0" dirty="0" smtClean="0">
                          <a:solidFill>
                            <a:srgbClr val="000000"/>
                          </a:solidFill>
                        </a:rPr>
                        <a:t>Formulaire 2, section 5 (prix au Canada)</a:t>
                      </a:r>
                      <a:endParaRPr lang="fr-CA"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CA" dirty="0" smtClean="0">
                          <a:solidFill>
                            <a:srgbClr val="000000"/>
                          </a:solidFill>
                        </a:rPr>
                        <a:t>20,00 $</a:t>
                      </a:r>
                      <a:endParaRPr lang="en-CA"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CA" dirty="0" smtClean="0">
                          <a:solidFill>
                            <a:srgbClr val="000000"/>
                          </a:solidFill>
                        </a:rPr>
                        <a:t>20,00 $</a:t>
                      </a:r>
                      <a:endParaRPr lang="en-CA"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CA" dirty="0" smtClean="0">
                          <a:solidFill>
                            <a:srgbClr val="000000"/>
                          </a:solidFill>
                        </a:rPr>
                        <a:t>20,00 $</a:t>
                      </a:r>
                      <a:endParaRPr lang="en-CA"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CA" dirty="0" smtClean="0">
                          <a:solidFill>
                            <a:srgbClr val="000000"/>
                          </a:solidFill>
                        </a:rPr>
                        <a:t>20,00 $</a:t>
                      </a:r>
                      <a:endParaRPr lang="en-CA"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54105">
                <a:tc>
                  <a:txBody>
                    <a:bodyPr/>
                    <a:lstStyle/>
                    <a:p>
                      <a:r>
                        <a:rPr lang="en-CA" dirty="0" smtClean="0">
                          <a:solidFill>
                            <a:srgbClr val="000000"/>
                          </a:solidFill>
                        </a:rPr>
                        <a:t>PTM</a:t>
                      </a:r>
                      <a:endParaRPr lang="en-CA"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CA" dirty="0" smtClean="0">
                          <a:solidFill>
                            <a:srgbClr val="000000"/>
                          </a:solidFill>
                        </a:rPr>
                        <a:t>20,00 $</a:t>
                      </a:r>
                      <a:endParaRPr lang="en-CA"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CA" dirty="0" smtClean="0">
                          <a:solidFill>
                            <a:srgbClr val="000000"/>
                          </a:solidFill>
                        </a:rPr>
                        <a:t>19,00</a:t>
                      </a:r>
                      <a:r>
                        <a:rPr lang="en-CA" baseline="0" dirty="0" smtClean="0">
                          <a:solidFill>
                            <a:srgbClr val="000000"/>
                          </a:solidFill>
                        </a:rPr>
                        <a:t> $</a:t>
                      </a:r>
                      <a:endParaRPr lang="en-CA"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CA" dirty="0" smtClean="0">
                          <a:solidFill>
                            <a:srgbClr val="000000"/>
                          </a:solidFill>
                        </a:rPr>
                        <a:t>19,00 $</a:t>
                      </a:r>
                      <a:endParaRPr lang="en-CA"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CA" dirty="0" smtClean="0">
                          <a:solidFill>
                            <a:srgbClr val="000000"/>
                          </a:solidFill>
                        </a:rPr>
                        <a:t>21,00 $</a:t>
                      </a:r>
                      <a:endParaRPr lang="en-CA"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Tree>
    <p:extLst>
      <p:ext uri="{BB962C8B-B14F-4D97-AF65-F5344CB8AC3E}">
        <p14:creationId xmlns:p14="http://schemas.microsoft.com/office/powerpoint/2010/main" val="5782330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8</a:t>
            </a:fld>
            <a:endParaRPr lang="en-US" dirty="0">
              <a:solidFill>
                <a:schemeClr val="tx1"/>
              </a:solidFill>
            </a:endParaRPr>
          </a:p>
        </p:txBody>
      </p:sp>
      <p:sp>
        <p:nvSpPr>
          <p:cNvPr id="6" name="Line 4"/>
          <p:cNvSpPr>
            <a:spLocks noChangeShapeType="1"/>
          </p:cNvSpPr>
          <p:nvPr/>
        </p:nvSpPr>
        <p:spPr bwMode="auto">
          <a:xfrm>
            <a:off x="1043608" y="1124744"/>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dirty="0"/>
          </a:p>
        </p:txBody>
      </p:sp>
      <p:sp>
        <p:nvSpPr>
          <p:cNvPr id="7" name="AutoShape 2"/>
          <p:cNvSpPr txBox="1">
            <a:spLocks noChangeArrowheads="1"/>
          </p:cNvSpPr>
          <p:nvPr/>
        </p:nvSpPr>
        <p:spPr bwMode="auto">
          <a:xfrm>
            <a:off x="1143000" y="260648"/>
            <a:ext cx="7848600" cy="936104"/>
          </a:xfrm>
          <a:prstGeom prst="roundRect">
            <a:avLst>
              <a:gd name="adj" fmla="val 0"/>
            </a:avLst>
          </a:prstGeom>
          <a:noFill/>
          <a:ln w="9525">
            <a:noFill/>
            <a:round/>
            <a:headEnd/>
            <a:tailEnd/>
          </a:ln>
        </p:spPr>
        <p:txBody>
          <a:bodyPr vert="horz" wrap="square" lIns="0" tIns="0" rIns="0" bIns="0" numCol="1" anchor="ctr" anchorCtr="1" compatLnSpc="1">
            <a:prstTxWarp prst="textNoShape">
              <a:avLst/>
            </a:prstTxWarp>
          </a:bodyPr>
          <a:lstStyle>
            <a:lvl1pPr algn="l" rtl="0" eaLnBrk="0" fontAlgn="base" hangingPunct="0">
              <a:lnSpc>
                <a:spcPct val="90000"/>
              </a:lnSpc>
              <a:spcBef>
                <a:spcPct val="0"/>
              </a:spcBef>
              <a:spcAft>
                <a:spcPct val="0"/>
              </a:spcAft>
              <a:defRPr sz="4000" b="1">
                <a:solidFill>
                  <a:srgbClr val="20558A"/>
                </a:solidFill>
                <a:latin typeface="+mj-lt"/>
                <a:ea typeface="ＭＳ Ｐゴシック" pitchFamily="-60" charset="-128"/>
                <a:cs typeface="ＭＳ Ｐゴシック" pitchFamily="-60" charset="-128"/>
              </a:defRPr>
            </a:lvl1pPr>
            <a:lvl2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2pPr>
            <a:lvl3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3pPr>
            <a:lvl4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4pPr>
            <a:lvl5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5pPr>
            <a:lvl6pPr marL="457200" algn="l" rtl="0" fontAlgn="base">
              <a:lnSpc>
                <a:spcPct val="90000"/>
              </a:lnSpc>
              <a:spcBef>
                <a:spcPct val="0"/>
              </a:spcBef>
              <a:spcAft>
                <a:spcPct val="0"/>
              </a:spcAft>
              <a:defRPr sz="4000" b="1">
                <a:solidFill>
                  <a:srgbClr val="20558A"/>
                </a:solidFill>
                <a:latin typeface="Arial Narrow" pitchFamily="34" charset="0"/>
              </a:defRPr>
            </a:lvl6pPr>
            <a:lvl7pPr marL="914400" algn="l" rtl="0" fontAlgn="base">
              <a:lnSpc>
                <a:spcPct val="90000"/>
              </a:lnSpc>
              <a:spcBef>
                <a:spcPct val="0"/>
              </a:spcBef>
              <a:spcAft>
                <a:spcPct val="0"/>
              </a:spcAft>
              <a:defRPr sz="4000" b="1">
                <a:solidFill>
                  <a:srgbClr val="20558A"/>
                </a:solidFill>
                <a:latin typeface="Arial Narrow" pitchFamily="34" charset="0"/>
              </a:defRPr>
            </a:lvl7pPr>
            <a:lvl8pPr marL="1371600" algn="l" rtl="0" fontAlgn="base">
              <a:lnSpc>
                <a:spcPct val="90000"/>
              </a:lnSpc>
              <a:spcBef>
                <a:spcPct val="0"/>
              </a:spcBef>
              <a:spcAft>
                <a:spcPct val="0"/>
              </a:spcAft>
              <a:defRPr sz="4000" b="1">
                <a:solidFill>
                  <a:srgbClr val="20558A"/>
                </a:solidFill>
                <a:latin typeface="Arial Narrow" pitchFamily="34" charset="0"/>
              </a:defRPr>
            </a:lvl8pPr>
            <a:lvl9pPr marL="1828800" algn="l" rtl="0" fontAlgn="base">
              <a:lnSpc>
                <a:spcPct val="90000"/>
              </a:lnSpc>
              <a:spcBef>
                <a:spcPct val="0"/>
              </a:spcBef>
              <a:spcAft>
                <a:spcPct val="0"/>
              </a:spcAft>
              <a:defRPr sz="4000" b="1">
                <a:solidFill>
                  <a:srgbClr val="20558A"/>
                </a:solidFill>
                <a:latin typeface="Arial Narrow" pitchFamily="34" charset="0"/>
              </a:defRPr>
            </a:lvl9pPr>
          </a:lstStyle>
          <a:p>
            <a:pPr algn="ctr" eaLnBrk="1" hangingPunct="1"/>
            <a:r>
              <a:rPr lang="fr-CA" kern="0" dirty="0"/>
              <a:t>Section 5 – </a:t>
            </a:r>
            <a:r>
              <a:rPr lang="fr-CA" kern="0" dirty="0" smtClean="0"/>
              <a:t>Prix courants </a:t>
            </a:r>
            <a:r>
              <a:rPr lang="fr-CA" kern="0" dirty="0"/>
              <a:t>canadiens</a:t>
            </a:r>
            <a:endParaRPr lang="en-US" kern="0" dirty="0" smtClean="0"/>
          </a:p>
        </p:txBody>
      </p:sp>
      <p:graphicFrame>
        <p:nvGraphicFramePr>
          <p:cNvPr id="8" name="Table 7"/>
          <p:cNvGraphicFramePr>
            <a:graphicFrameLocks noGrp="1"/>
          </p:cNvGraphicFramePr>
          <p:nvPr>
            <p:extLst>
              <p:ext uri="{D42A27DB-BD31-4B8C-83A1-F6EECF244321}">
                <p14:modId xmlns:p14="http://schemas.microsoft.com/office/powerpoint/2010/main" val="3827135683"/>
              </p:ext>
            </p:extLst>
          </p:nvPr>
        </p:nvGraphicFramePr>
        <p:xfrm>
          <a:off x="1129172" y="2564904"/>
          <a:ext cx="7691302" cy="3192775"/>
        </p:xfrm>
        <a:graphic>
          <a:graphicData uri="http://schemas.openxmlformats.org/drawingml/2006/table">
            <a:tbl>
              <a:tblPr firstRow="1" bandRow="1">
                <a:tableStyleId>{5C22544A-7EE6-4342-B048-85BDC9FD1C3A}</a:tableStyleId>
              </a:tblPr>
              <a:tblGrid>
                <a:gridCol w="2265497"/>
                <a:gridCol w="925805"/>
                <a:gridCol w="925805"/>
                <a:gridCol w="925805"/>
                <a:gridCol w="925805"/>
                <a:gridCol w="854589"/>
                <a:gridCol w="867996"/>
              </a:tblGrid>
              <a:tr h="406907">
                <a:tc>
                  <a:txBody>
                    <a:bodyPr/>
                    <a:lstStyle/>
                    <a:p>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CA" sz="1600" dirty="0" smtClean="0">
                          <a:solidFill>
                            <a:srgbClr val="20558A"/>
                          </a:solidFill>
                        </a:rPr>
                        <a:t>2007</a:t>
                      </a:r>
                      <a:endParaRPr lang="en-CA" sz="1600" dirty="0">
                        <a:solidFill>
                          <a:srgbClr val="20558A"/>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CA" sz="1600" dirty="0" smtClean="0">
                          <a:solidFill>
                            <a:srgbClr val="20558A"/>
                          </a:solidFill>
                        </a:rPr>
                        <a:t>2008</a:t>
                      </a:r>
                      <a:endParaRPr lang="en-CA" sz="1600" dirty="0">
                        <a:solidFill>
                          <a:srgbClr val="20558A"/>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CA" sz="1600" dirty="0" smtClean="0">
                          <a:solidFill>
                            <a:srgbClr val="20558A"/>
                          </a:solidFill>
                        </a:rPr>
                        <a:t>2009</a:t>
                      </a:r>
                      <a:endParaRPr lang="en-CA" sz="1600" dirty="0">
                        <a:solidFill>
                          <a:srgbClr val="20558A"/>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CA" sz="1600" dirty="0" smtClean="0">
                          <a:solidFill>
                            <a:srgbClr val="20558A"/>
                          </a:solidFill>
                        </a:rPr>
                        <a:t>2010</a:t>
                      </a:r>
                      <a:endParaRPr lang="en-CA" sz="1600" dirty="0">
                        <a:solidFill>
                          <a:srgbClr val="20558A"/>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CA" sz="1600" dirty="0" smtClean="0">
                          <a:solidFill>
                            <a:srgbClr val="20558A"/>
                          </a:solidFill>
                        </a:rPr>
                        <a:t>2011</a:t>
                      </a:r>
                      <a:endParaRPr lang="en-CA" sz="1600" dirty="0">
                        <a:solidFill>
                          <a:srgbClr val="20558A"/>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CA" sz="1600" dirty="0" smtClean="0">
                          <a:solidFill>
                            <a:srgbClr val="20558A"/>
                          </a:solidFill>
                        </a:rPr>
                        <a:t>2012</a:t>
                      </a:r>
                      <a:endParaRPr lang="en-CA" sz="1600" dirty="0">
                        <a:solidFill>
                          <a:srgbClr val="20558A"/>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fr-CA" sz="1600" b="1" noProof="0" dirty="0" smtClean="0"/>
                        <a:t>Formulaire 2, section 5 (prix au Canada)</a:t>
                      </a:r>
                      <a:endParaRPr lang="fr-CA" sz="1600" b="1"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noProof="0" dirty="0" smtClean="0"/>
                        <a:t>20,0000 $</a:t>
                      </a:r>
                      <a:endParaRPr lang="fr-CA" sz="14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noProof="0" dirty="0" smtClean="0"/>
                        <a:t>20,6000 $</a:t>
                      </a:r>
                      <a:endParaRPr lang="fr-CA" sz="14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noProof="0" dirty="0" smtClean="0"/>
                        <a:t>20,6000 $</a:t>
                      </a:r>
                      <a:endParaRPr lang="fr-CA" sz="14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noProof="0" dirty="0" smtClean="0"/>
                        <a:t>20,6000 $</a:t>
                      </a:r>
                      <a:endParaRPr lang="fr-CA" sz="14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noProof="0" dirty="0" smtClean="0"/>
                        <a:t>20,6000 $</a:t>
                      </a:r>
                      <a:endParaRPr lang="fr-CA" sz="14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noProof="0" dirty="0" smtClean="0"/>
                        <a:t>20,9000 $</a:t>
                      </a:r>
                      <a:endParaRPr lang="fr-CA" sz="14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fr-CA" sz="1600" b="1" noProof="0" dirty="0" smtClean="0">
                          <a:solidFill>
                            <a:srgbClr val="003366"/>
                          </a:solidFill>
                          <a:latin typeface="Arial Narrow"/>
                        </a:rPr>
                        <a:t>Augmentation du prix indiqué</a:t>
                      </a:r>
                      <a:r>
                        <a:rPr lang="fr-CA" sz="1600" b="1" baseline="0" noProof="0" dirty="0" smtClean="0">
                          <a:solidFill>
                            <a:srgbClr val="003366"/>
                          </a:solidFill>
                          <a:latin typeface="Arial Narrow"/>
                        </a:rPr>
                        <a:t> à</a:t>
                      </a:r>
                      <a:r>
                        <a:rPr lang="fr-CA" sz="1600" b="1" noProof="0" dirty="0" smtClean="0">
                          <a:solidFill>
                            <a:srgbClr val="003366"/>
                          </a:solidFill>
                          <a:latin typeface="Arial Narrow"/>
                        </a:rPr>
                        <a:t> </a:t>
                      </a:r>
                      <a:r>
                        <a:rPr lang="fr-CA" sz="1600" b="1" baseline="0" noProof="0" dirty="0" smtClean="0">
                          <a:solidFill>
                            <a:srgbClr val="003366"/>
                          </a:solidFill>
                          <a:latin typeface="Arial Narrow"/>
                        </a:rPr>
                        <a:t>l</a:t>
                      </a:r>
                      <a:r>
                        <a:rPr lang="fr-CA" sz="1600" b="1" noProof="0" dirty="0" smtClean="0">
                          <a:solidFill>
                            <a:srgbClr val="003366"/>
                          </a:solidFill>
                          <a:latin typeface="Arial Narrow"/>
                        </a:rPr>
                        <a:t>a section 5 (%)</a:t>
                      </a:r>
                      <a:endParaRPr lang="fr-CA" sz="1600" b="1" noProof="0" dirty="0">
                        <a:solidFill>
                          <a:srgbClr val="003366"/>
                        </a:solidFill>
                        <a:latin typeface="Courier New"/>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CA" sz="140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noProof="0" dirty="0" smtClean="0">
                          <a:solidFill>
                            <a:srgbClr val="345A98"/>
                          </a:solidFill>
                        </a:rPr>
                        <a:t>3,0 %</a:t>
                      </a:r>
                      <a:endParaRPr lang="fr-CA" sz="140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CA" sz="140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CA" sz="1400" b="1"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CA" sz="140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b="1" noProof="0" dirty="0" smtClean="0">
                          <a:solidFill>
                            <a:srgbClr val="345A98"/>
                          </a:solidFill>
                        </a:rPr>
                        <a:t>1,4 %</a:t>
                      </a:r>
                      <a:endParaRPr lang="fr-CA" sz="1400" b="1"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fr-CA" sz="1600" b="1" noProof="0" dirty="0" smtClean="0">
                          <a:solidFill>
                            <a:srgbClr val="003366"/>
                          </a:solidFill>
                          <a:latin typeface="Arial Narrow"/>
                        </a:rPr>
                        <a:t>IPC annuel (%)</a:t>
                      </a:r>
                      <a:endParaRPr lang="fr-CA" sz="1600" b="1" noProof="0" dirty="0">
                        <a:solidFill>
                          <a:srgbClr val="003366"/>
                        </a:solidFill>
                        <a:latin typeface="Courier New"/>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CA" sz="140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b="1" noProof="0" dirty="0" smtClean="0">
                          <a:solidFill>
                            <a:srgbClr val="345A98"/>
                          </a:solidFill>
                        </a:rPr>
                        <a:t>2,4 %</a:t>
                      </a:r>
                      <a:endParaRPr lang="fr-CA" sz="1400" b="1"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b="0" noProof="0" dirty="0" smtClean="0">
                          <a:solidFill>
                            <a:srgbClr val="345A98"/>
                          </a:solidFill>
                        </a:rPr>
                        <a:t>0,3 %</a:t>
                      </a:r>
                      <a:endParaRPr lang="fr-CA" sz="1400" b="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noProof="0" dirty="0" smtClean="0">
                          <a:solidFill>
                            <a:srgbClr val="345A98"/>
                          </a:solidFill>
                        </a:rPr>
                        <a:t>1,8 %</a:t>
                      </a:r>
                      <a:endParaRPr lang="fr-CA" sz="140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b="0" noProof="0" dirty="0" smtClean="0">
                          <a:solidFill>
                            <a:srgbClr val="345A98"/>
                          </a:solidFill>
                        </a:rPr>
                        <a:t>2,9 %</a:t>
                      </a:r>
                      <a:endParaRPr lang="fr-CA" sz="1400" b="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b="0" noProof="0" dirty="0" smtClean="0">
                          <a:solidFill>
                            <a:srgbClr val="345A98"/>
                          </a:solidFill>
                        </a:rPr>
                        <a:t>1,5 %</a:t>
                      </a:r>
                      <a:endParaRPr lang="fr-CA" sz="1400" b="0" noProof="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fr-CA" sz="1600" b="1" noProof="0" dirty="0" smtClean="0">
                          <a:solidFill>
                            <a:srgbClr val="003366"/>
                          </a:solidFill>
                          <a:latin typeface="Arial Narrow"/>
                        </a:rPr>
                        <a:t>PRPL/PRPL*</a:t>
                      </a:r>
                      <a:endParaRPr lang="fr-CA" sz="1600" b="1" noProof="0" dirty="0">
                        <a:solidFill>
                          <a:srgbClr val="003366"/>
                        </a:solidFill>
                        <a:latin typeface="Courier New"/>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noProof="0" dirty="0" smtClean="0"/>
                        <a:t>20,0000 $</a:t>
                      </a:r>
                      <a:endParaRPr lang="fr-CA" sz="14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noProof="0" dirty="0" smtClean="0"/>
                        <a:t>20,4800 $</a:t>
                      </a:r>
                      <a:endParaRPr lang="fr-CA" sz="14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noProof="0" dirty="0" smtClean="0"/>
                        <a:t>20,4800 $</a:t>
                      </a:r>
                      <a:endParaRPr lang="fr-CA" sz="14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noProof="0" dirty="0" smtClean="0"/>
                        <a:t>20,4800 $</a:t>
                      </a:r>
                      <a:endParaRPr lang="fr-CA" sz="14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noProof="0" dirty="0" smtClean="0"/>
                        <a:t>20,4800 $</a:t>
                      </a:r>
                      <a:endParaRPr lang="fr-CA" sz="14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noProof="0" dirty="0" smtClean="0"/>
                        <a:t>20,7664 $</a:t>
                      </a:r>
                      <a:endParaRPr lang="fr-CA" sz="14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fr-CA" sz="1600" b="1" noProof="0" dirty="0" smtClean="0">
                          <a:solidFill>
                            <a:srgbClr val="003366"/>
                          </a:solidFill>
                          <a:latin typeface="Arial Narrow"/>
                        </a:rPr>
                        <a:t>PTM-N</a:t>
                      </a:r>
                      <a:endParaRPr lang="fr-CA" sz="1600" b="1" noProof="0" dirty="0">
                        <a:solidFill>
                          <a:srgbClr val="003366"/>
                        </a:solidFill>
                        <a:latin typeface="Courier New"/>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noProof="0" dirty="0" smtClean="0"/>
                        <a:t>20,0000 $</a:t>
                      </a:r>
                      <a:endParaRPr lang="fr-CA" sz="14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noProof="0" dirty="0" smtClean="0"/>
                        <a:t>19,0000 $</a:t>
                      </a:r>
                      <a:endParaRPr lang="fr-CA" sz="14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noProof="0" dirty="0" smtClean="0"/>
                        <a:t>18,0000 $</a:t>
                      </a:r>
                      <a:endParaRPr lang="fr-CA" sz="14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noProof="0" dirty="0" smtClean="0"/>
                        <a:t>17,0000 $</a:t>
                      </a:r>
                      <a:endParaRPr lang="fr-CA" sz="14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noProof="0" dirty="0" smtClean="0"/>
                        <a:t>17,0000 $</a:t>
                      </a:r>
                      <a:endParaRPr lang="fr-CA" sz="14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noProof="0" dirty="0" smtClean="0"/>
                        <a:t>21,0000 $</a:t>
                      </a:r>
                      <a:endParaRPr lang="fr-CA" sz="14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fr-CA" sz="1600" b="1" noProof="0" dirty="0" smtClean="0">
                          <a:solidFill>
                            <a:srgbClr val="003366"/>
                          </a:solidFill>
                          <a:latin typeface="Arial Narrow"/>
                        </a:rPr>
                        <a:t>PMMP/PMNE-N</a:t>
                      </a:r>
                      <a:endParaRPr lang="fr-CA" sz="1600" b="1" noProof="0" dirty="0">
                        <a:solidFill>
                          <a:srgbClr val="003366"/>
                        </a:solidFill>
                        <a:latin typeface="Courier New"/>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noProof="0" dirty="0" smtClean="0"/>
                        <a:t>20,0000 $</a:t>
                      </a:r>
                      <a:endParaRPr lang="fr-CA" sz="14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noProof="0" dirty="0" smtClean="0"/>
                        <a:t>20,4800 $</a:t>
                      </a:r>
                      <a:endParaRPr lang="fr-CA" sz="14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noProof="0" dirty="0" smtClean="0"/>
                        <a:t>19,0950 $</a:t>
                      </a:r>
                      <a:endParaRPr lang="fr-CA" sz="14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noProof="0" dirty="0" smtClean="0"/>
                        <a:t>18,4860 $</a:t>
                      </a:r>
                      <a:endParaRPr lang="fr-CA" sz="14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noProof="0" dirty="0" smtClean="0"/>
                        <a:t>17,7480$</a:t>
                      </a:r>
                      <a:endParaRPr lang="fr-CA" sz="14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noProof="0" dirty="0" smtClean="0"/>
                        <a:t>17,3910$</a:t>
                      </a:r>
                      <a:endParaRPr lang="fr-CA" sz="14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TextBox 1"/>
          <p:cNvSpPr txBox="1"/>
          <p:nvPr/>
        </p:nvSpPr>
        <p:spPr>
          <a:xfrm>
            <a:off x="1043608" y="1221403"/>
            <a:ext cx="7947992" cy="1692771"/>
          </a:xfrm>
          <a:prstGeom prst="rect">
            <a:avLst/>
          </a:prstGeom>
          <a:noFill/>
        </p:spPr>
        <p:txBody>
          <a:bodyPr wrap="square" rtlCol="0">
            <a:spAutoFit/>
          </a:bodyPr>
          <a:lstStyle/>
          <a:p>
            <a:r>
              <a:rPr lang="fr-CA" sz="2000" dirty="0" smtClean="0"/>
              <a:t>Les prix indiqués à la section 5 correspondent à ceux déclarés au départ.</a:t>
            </a:r>
          </a:p>
          <a:p>
            <a:r>
              <a:rPr lang="fr-CA" sz="2000" dirty="0" smtClean="0"/>
              <a:t>Cessation d’avantages en 2012 – enquête</a:t>
            </a:r>
          </a:p>
          <a:p>
            <a:r>
              <a:rPr lang="fr-CA" sz="2000" dirty="0" smtClean="0"/>
              <a:t>Méthodologie de la majoration régulière non réussie; PTM&gt;PRPL*</a:t>
            </a:r>
          </a:p>
          <a:p>
            <a:endParaRPr lang="en-CA" dirty="0"/>
          </a:p>
        </p:txBody>
      </p:sp>
    </p:spTree>
    <p:extLst>
      <p:ext uri="{BB962C8B-B14F-4D97-AF65-F5344CB8AC3E}">
        <p14:creationId xmlns:p14="http://schemas.microsoft.com/office/powerpoint/2010/main" val="34384043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9</a:t>
            </a:fld>
            <a:endParaRPr lang="en-US" dirty="0">
              <a:solidFill>
                <a:schemeClr val="tx1"/>
              </a:solidFill>
            </a:endParaRPr>
          </a:p>
        </p:txBody>
      </p:sp>
      <p:sp>
        <p:nvSpPr>
          <p:cNvPr id="6" name="Line 4"/>
          <p:cNvSpPr>
            <a:spLocks noChangeShapeType="1"/>
          </p:cNvSpPr>
          <p:nvPr/>
        </p:nvSpPr>
        <p:spPr bwMode="auto">
          <a:xfrm>
            <a:off x="1043608" y="1124744"/>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dirty="0"/>
          </a:p>
        </p:txBody>
      </p:sp>
      <p:sp>
        <p:nvSpPr>
          <p:cNvPr id="7" name="AutoShape 2"/>
          <p:cNvSpPr txBox="1">
            <a:spLocks noChangeArrowheads="1"/>
          </p:cNvSpPr>
          <p:nvPr/>
        </p:nvSpPr>
        <p:spPr bwMode="auto">
          <a:xfrm>
            <a:off x="1143000" y="260648"/>
            <a:ext cx="7848600" cy="936104"/>
          </a:xfrm>
          <a:prstGeom prst="roundRect">
            <a:avLst>
              <a:gd name="adj" fmla="val 0"/>
            </a:avLst>
          </a:prstGeom>
          <a:noFill/>
          <a:ln w="9525">
            <a:noFill/>
            <a:round/>
            <a:headEnd/>
            <a:tailEnd/>
          </a:ln>
        </p:spPr>
        <p:txBody>
          <a:bodyPr vert="horz" wrap="square" lIns="0" tIns="0" rIns="0" bIns="0" numCol="1" anchor="ctr" anchorCtr="1" compatLnSpc="1">
            <a:prstTxWarp prst="textNoShape">
              <a:avLst/>
            </a:prstTxWarp>
          </a:bodyPr>
          <a:lstStyle>
            <a:lvl1pPr algn="l" rtl="0" eaLnBrk="0" fontAlgn="base" hangingPunct="0">
              <a:lnSpc>
                <a:spcPct val="90000"/>
              </a:lnSpc>
              <a:spcBef>
                <a:spcPct val="0"/>
              </a:spcBef>
              <a:spcAft>
                <a:spcPct val="0"/>
              </a:spcAft>
              <a:defRPr sz="4000" b="1">
                <a:solidFill>
                  <a:srgbClr val="20558A"/>
                </a:solidFill>
                <a:latin typeface="+mj-lt"/>
                <a:ea typeface="ＭＳ Ｐゴシック" pitchFamily="-60" charset="-128"/>
                <a:cs typeface="ＭＳ Ｐゴシック" pitchFamily="-60" charset="-128"/>
              </a:defRPr>
            </a:lvl1pPr>
            <a:lvl2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2pPr>
            <a:lvl3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3pPr>
            <a:lvl4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4pPr>
            <a:lvl5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5pPr>
            <a:lvl6pPr marL="457200" algn="l" rtl="0" fontAlgn="base">
              <a:lnSpc>
                <a:spcPct val="90000"/>
              </a:lnSpc>
              <a:spcBef>
                <a:spcPct val="0"/>
              </a:spcBef>
              <a:spcAft>
                <a:spcPct val="0"/>
              </a:spcAft>
              <a:defRPr sz="4000" b="1">
                <a:solidFill>
                  <a:srgbClr val="20558A"/>
                </a:solidFill>
                <a:latin typeface="Arial Narrow" pitchFamily="34" charset="0"/>
              </a:defRPr>
            </a:lvl6pPr>
            <a:lvl7pPr marL="914400" algn="l" rtl="0" fontAlgn="base">
              <a:lnSpc>
                <a:spcPct val="90000"/>
              </a:lnSpc>
              <a:spcBef>
                <a:spcPct val="0"/>
              </a:spcBef>
              <a:spcAft>
                <a:spcPct val="0"/>
              </a:spcAft>
              <a:defRPr sz="4000" b="1">
                <a:solidFill>
                  <a:srgbClr val="20558A"/>
                </a:solidFill>
                <a:latin typeface="Arial Narrow" pitchFamily="34" charset="0"/>
              </a:defRPr>
            </a:lvl7pPr>
            <a:lvl8pPr marL="1371600" algn="l" rtl="0" fontAlgn="base">
              <a:lnSpc>
                <a:spcPct val="90000"/>
              </a:lnSpc>
              <a:spcBef>
                <a:spcPct val="0"/>
              </a:spcBef>
              <a:spcAft>
                <a:spcPct val="0"/>
              </a:spcAft>
              <a:defRPr sz="4000" b="1">
                <a:solidFill>
                  <a:srgbClr val="20558A"/>
                </a:solidFill>
                <a:latin typeface="Arial Narrow" pitchFamily="34" charset="0"/>
              </a:defRPr>
            </a:lvl8pPr>
            <a:lvl9pPr marL="1828800" algn="l" rtl="0" fontAlgn="base">
              <a:lnSpc>
                <a:spcPct val="90000"/>
              </a:lnSpc>
              <a:spcBef>
                <a:spcPct val="0"/>
              </a:spcBef>
              <a:spcAft>
                <a:spcPct val="0"/>
              </a:spcAft>
              <a:defRPr sz="4000" b="1">
                <a:solidFill>
                  <a:srgbClr val="20558A"/>
                </a:solidFill>
                <a:latin typeface="Arial Narrow" pitchFamily="34" charset="0"/>
              </a:defRPr>
            </a:lvl9pPr>
          </a:lstStyle>
          <a:p>
            <a:pPr algn="ctr" eaLnBrk="1" hangingPunct="1"/>
            <a:r>
              <a:rPr lang="fr-FR" kern="0" dirty="0"/>
              <a:t>Section 5 – </a:t>
            </a:r>
            <a:r>
              <a:rPr lang="fr-FR" kern="0" dirty="0" smtClean="0"/>
              <a:t>Prix courants canadiens</a:t>
            </a:r>
            <a:endParaRPr lang="fr-FR" kern="0" dirty="0"/>
          </a:p>
        </p:txBody>
      </p:sp>
      <p:graphicFrame>
        <p:nvGraphicFramePr>
          <p:cNvPr id="8" name="Table 7"/>
          <p:cNvGraphicFramePr>
            <a:graphicFrameLocks noGrp="1"/>
          </p:cNvGraphicFramePr>
          <p:nvPr>
            <p:extLst>
              <p:ext uri="{D42A27DB-BD31-4B8C-83A1-F6EECF244321}">
                <p14:modId xmlns:p14="http://schemas.microsoft.com/office/powerpoint/2010/main" val="1300953719"/>
              </p:ext>
            </p:extLst>
          </p:nvPr>
        </p:nvGraphicFramePr>
        <p:xfrm>
          <a:off x="1093168" y="2636912"/>
          <a:ext cx="7848872" cy="3192775"/>
        </p:xfrm>
        <a:graphic>
          <a:graphicData uri="http://schemas.openxmlformats.org/drawingml/2006/table">
            <a:tbl>
              <a:tblPr firstRow="1" bandRow="1">
                <a:tableStyleId>{5C22544A-7EE6-4342-B048-85BDC9FD1C3A}</a:tableStyleId>
              </a:tblPr>
              <a:tblGrid>
                <a:gridCol w="2470720"/>
                <a:gridCol w="864096"/>
                <a:gridCol w="864096"/>
                <a:gridCol w="936104"/>
                <a:gridCol w="936104"/>
                <a:gridCol w="936104"/>
                <a:gridCol w="841648"/>
              </a:tblGrid>
              <a:tr h="406907">
                <a:tc>
                  <a:txBody>
                    <a:bodyPr/>
                    <a:lstStyle/>
                    <a:p>
                      <a:endParaRPr lang="en-C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CA" sz="1600" dirty="0" smtClean="0">
                          <a:solidFill>
                            <a:srgbClr val="20558A"/>
                          </a:solidFill>
                        </a:rPr>
                        <a:t>2007</a:t>
                      </a:r>
                      <a:endParaRPr lang="en-CA" sz="1600" dirty="0">
                        <a:solidFill>
                          <a:srgbClr val="20558A"/>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CA" sz="1600" dirty="0" smtClean="0">
                          <a:solidFill>
                            <a:srgbClr val="20558A"/>
                          </a:solidFill>
                        </a:rPr>
                        <a:t>2008</a:t>
                      </a:r>
                      <a:endParaRPr lang="en-CA" sz="1600" dirty="0">
                        <a:solidFill>
                          <a:srgbClr val="20558A"/>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CA" sz="1600" dirty="0" smtClean="0">
                          <a:solidFill>
                            <a:srgbClr val="20558A"/>
                          </a:solidFill>
                        </a:rPr>
                        <a:t>2009</a:t>
                      </a:r>
                      <a:endParaRPr lang="en-CA" sz="1600" dirty="0">
                        <a:solidFill>
                          <a:srgbClr val="20558A"/>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CA" sz="1600" dirty="0" smtClean="0">
                          <a:solidFill>
                            <a:srgbClr val="20558A"/>
                          </a:solidFill>
                        </a:rPr>
                        <a:t>2010</a:t>
                      </a:r>
                      <a:endParaRPr lang="en-CA" sz="1600" dirty="0">
                        <a:solidFill>
                          <a:srgbClr val="20558A"/>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CA" sz="1600" dirty="0" smtClean="0">
                          <a:solidFill>
                            <a:srgbClr val="20558A"/>
                          </a:solidFill>
                        </a:rPr>
                        <a:t>2011</a:t>
                      </a:r>
                      <a:endParaRPr lang="en-CA" sz="1600" dirty="0">
                        <a:solidFill>
                          <a:srgbClr val="20558A"/>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CA" sz="1600" dirty="0" smtClean="0">
                          <a:solidFill>
                            <a:srgbClr val="20558A"/>
                          </a:solidFill>
                        </a:rPr>
                        <a:t>2012</a:t>
                      </a:r>
                      <a:endParaRPr lang="en-CA" sz="1600" dirty="0">
                        <a:solidFill>
                          <a:srgbClr val="20558A"/>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fr-CA" sz="1600" b="1" noProof="0" dirty="0" smtClean="0"/>
                        <a:t>Prix déclarés dans la partie B </a:t>
                      </a:r>
                      <a:r>
                        <a:rPr lang="fr-CA" sz="1600" b="1" baseline="0" noProof="0" dirty="0" smtClean="0">
                          <a:solidFill>
                            <a:srgbClr val="680000"/>
                          </a:solidFill>
                        </a:rPr>
                        <a:t>(et vérifiés)</a:t>
                      </a:r>
                      <a:endParaRPr lang="fr-CA" sz="1600" b="1" noProof="0" dirty="0">
                        <a:solidFill>
                          <a:srgbClr val="68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t>20,0000 $</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t>20,6000 $</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t>20,6000 $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t>20,6000 $</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t>20,9000 $</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t>21,2000 $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fr-CA" sz="1600" b="1" noProof="0" dirty="0" smtClean="0">
                          <a:solidFill>
                            <a:srgbClr val="003366"/>
                          </a:solidFill>
                          <a:latin typeface="Arial Narrow"/>
                        </a:rPr>
                        <a:t>Augmentation du prix indiqué à</a:t>
                      </a:r>
                      <a:r>
                        <a:rPr lang="fr-CA" sz="1600" b="1" baseline="0" noProof="0" dirty="0" smtClean="0">
                          <a:solidFill>
                            <a:srgbClr val="003366"/>
                          </a:solidFill>
                          <a:latin typeface="Arial Narrow"/>
                        </a:rPr>
                        <a:t> l</a:t>
                      </a:r>
                      <a:r>
                        <a:rPr lang="fr-CA" sz="1600" b="1" noProof="0" dirty="0" smtClean="0">
                          <a:solidFill>
                            <a:srgbClr val="003366"/>
                          </a:solidFill>
                          <a:latin typeface="Arial Narrow"/>
                        </a:rPr>
                        <a:t>a section 5 (%)</a:t>
                      </a:r>
                      <a:endParaRPr lang="fr-CA" sz="1600" b="1" noProof="0" dirty="0">
                        <a:solidFill>
                          <a:srgbClr val="003366"/>
                        </a:solidFill>
                        <a:latin typeface="Courier New"/>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4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345A98"/>
                          </a:solidFill>
                        </a:rPr>
                        <a:t>3,0 %</a:t>
                      </a:r>
                      <a:endParaRPr lang="en-CA" sz="14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4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400" b="1"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b="1" dirty="0" smtClean="0">
                          <a:solidFill>
                            <a:srgbClr val="345A98"/>
                          </a:solidFill>
                        </a:rPr>
                        <a:t>1,5 %</a:t>
                      </a:r>
                      <a:endParaRPr lang="en-CA" sz="1400" b="1"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b="1" dirty="0" smtClean="0">
                          <a:solidFill>
                            <a:srgbClr val="345A98"/>
                          </a:solidFill>
                        </a:rPr>
                        <a:t>1,4 %</a:t>
                      </a:r>
                      <a:endParaRPr lang="en-CA" sz="1400" b="1"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fr-CA" sz="1600" b="1" noProof="0" dirty="0" smtClean="0">
                          <a:solidFill>
                            <a:srgbClr val="003366"/>
                          </a:solidFill>
                          <a:latin typeface="Arial Narrow"/>
                        </a:rPr>
                        <a:t>IPC annuel (%)</a:t>
                      </a:r>
                      <a:endParaRPr lang="fr-CA" sz="1600" b="1" noProof="0" dirty="0">
                        <a:solidFill>
                          <a:srgbClr val="003366"/>
                        </a:solidFill>
                        <a:latin typeface="Courier New"/>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4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b="1" dirty="0" smtClean="0">
                          <a:solidFill>
                            <a:srgbClr val="345A98"/>
                          </a:solidFill>
                        </a:rPr>
                        <a:t>2,4 %</a:t>
                      </a:r>
                      <a:endParaRPr lang="en-CA" sz="1400" b="1"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b="0" dirty="0" smtClean="0">
                          <a:solidFill>
                            <a:srgbClr val="345A98"/>
                          </a:solidFill>
                        </a:rPr>
                        <a:t>0,3 %</a:t>
                      </a:r>
                      <a:endParaRPr lang="en-CA" sz="1400" b="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345A98"/>
                          </a:solidFill>
                        </a:rPr>
                        <a:t>1,8 %</a:t>
                      </a:r>
                      <a:endParaRPr lang="en-CA" sz="140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b="0" dirty="0" smtClean="0">
                          <a:solidFill>
                            <a:srgbClr val="345A98"/>
                          </a:solidFill>
                        </a:rPr>
                        <a:t>2,9 %</a:t>
                      </a:r>
                      <a:endParaRPr lang="en-CA" sz="1400" b="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b="0" dirty="0" smtClean="0">
                          <a:solidFill>
                            <a:srgbClr val="345A98"/>
                          </a:solidFill>
                        </a:rPr>
                        <a:t>1,5 %</a:t>
                      </a:r>
                      <a:endParaRPr lang="en-CA" sz="1400" b="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fr-CA" sz="1600" b="1" noProof="0" dirty="0" smtClean="0">
                          <a:solidFill>
                            <a:srgbClr val="003366"/>
                          </a:solidFill>
                          <a:latin typeface="Arial Narrow"/>
                        </a:rPr>
                        <a:t>PRPL/PRPL*</a:t>
                      </a:r>
                      <a:endParaRPr lang="fr-CA" sz="1600" b="1" noProof="0" dirty="0">
                        <a:solidFill>
                          <a:srgbClr val="003366"/>
                        </a:solidFill>
                        <a:latin typeface="Courier New"/>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t>20,0000 $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t>20,4800 $</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t>20,4800 $</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t>20,4800 $</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t>20,7872 $</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t>21,0782 $</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fr-CA" sz="1600" b="1" noProof="0" dirty="0" smtClean="0">
                          <a:solidFill>
                            <a:srgbClr val="003366"/>
                          </a:solidFill>
                          <a:latin typeface="Arial Narrow"/>
                        </a:rPr>
                        <a:t>PTM-N</a:t>
                      </a:r>
                      <a:endParaRPr lang="fr-CA" sz="1600" b="1" noProof="0" dirty="0">
                        <a:solidFill>
                          <a:srgbClr val="003366"/>
                        </a:solidFill>
                        <a:latin typeface="Courier New"/>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t>20,0000 $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t>19,0000 $</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t>18,0000 $</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t>17,0000 $</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t>17,0000 $</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t>21,0000 $</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fr-CA" sz="1600" b="1" noProof="0" dirty="0" smtClean="0">
                          <a:solidFill>
                            <a:srgbClr val="003366"/>
                          </a:solidFill>
                          <a:latin typeface="Arial Narrow"/>
                        </a:rPr>
                        <a:t>PMNE-N</a:t>
                      </a:r>
                      <a:endParaRPr lang="fr-CA" sz="1600" b="1" noProof="0" dirty="0">
                        <a:solidFill>
                          <a:srgbClr val="003366"/>
                        </a:solidFill>
                        <a:latin typeface="Courier New"/>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t>20,0000 $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t>20,4800 $</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t>19,0950 $</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t>18,4860 $</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t>17,7480$</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t>17,3910$</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9" name="TextBox 8"/>
          <p:cNvSpPr txBox="1"/>
          <p:nvPr/>
        </p:nvSpPr>
        <p:spPr>
          <a:xfrm>
            <a:off x="1043608" y="1221403"/>
            <a:ext cx="7947992" cy="1754326"/>
          </a:xfrm>
          <a:prstGeom prst="rect">
            <a:avLst/>
          </a:prstGeom>
          <a:noFill/>
        </p:spPr>
        <p:txBody>
          <a:bodyPr wrap="square" rtlCol="0">
            <a:spAutoFit/>
          </a:bodyPr>
          <a:lstStyle/>
          <a:p>
            <a:r>
              <a:rPr lang="fr-CA" sz="2100" dirty="0" smtClean="0"/>
              <a:t>Les prix sont déclarés dans la partie B (copies des prix courants fournies).</a:t>
            </a:r>
          </a:p>
          <a:p>
            <a:r>
              <a:rPr lang="fr-CA" sz="2100" dirty="0" smtClean="0"/>
              <a:t>Cessation d’avantages en 2012 – enquête</a:t>
            </a:r>
          </a:p>
          <a:p>
            <a:r>
              <a:rPr lang="fr-CA" sz="2100" dirty="0" smtClean="0"/>
              <a:t>Méthodologie de la majoration régulière; PTM&lt;PRPL*</a:t>
            </a:r>
          </a:p>
          <a:p>
            <a:endParaRPr lang="en-CA" dirty="0"/>
          </a:p>
        </p:txBody>
      </p:sp>
    </p:spTree>
    <p:extLst>
      <p:ext uri="{BB962C8B-B14F-4D97-AF65-F5344CB8AC3E}">
        <p14:creationId xmlns:p14="http://schemas.microsoft.com/office/powerpoint/2010/main" val="1858372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 2">
  <a:themeElements>
    <a:clrScheme name="Presentation 2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Presentation 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resentation 2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Presentation 2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Presentation 2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Presentation 2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Presentation 2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Presentation 2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Presentation 2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Presentation 2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59524</TotalTime>
  <Words>2698</Words>
  <Application>Microsoft Office PowerPoint</Application>
  <PresentationFormat>On-screen Show (4:3)</PresentationFormat>
  <Paragraphs>818</Paragraphs>
  <Slides>34</Slides>
  <Notes>34</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37" baseType="lpstr">
      <vt:lpstr>Presentation 2</vt:lpstr>
      <vt:lpstr>Document</vt:lpstr>
      <vt:lpstr>Worksheet</vt:lpstr>
      <vt:lpstr>Conseil d’examen du prix des médicaments brevetés Direction de la réglementation et de la liaison auprès des brevetés </vt:lpstr>
      <vt:lpstr>Aperçu</vt:lpstr>
      <vt:lpstr>PowerPoint Presentation</vt:lpstr>
      <vt:lpstr>Avantages lors de la  période de lancement</vt:lpstr>
      <vt:lpstr>Avantages lors de la  période de lancement</vt:lpstr>
      <vt:lpstr>Avantages lors de la  période de lancement</vt:lpstr>
      <vt:lpstr>Section 5 – Prix courants canadiens</vt:lpstr>
      <vt:lpstr>PowerPoint Presentation</vt:lpstr>
      <vt:lpstr>PowerPoint Presentation</vt:lpstr>
      <vt:lpstr>PowerPoint Presentation</vt:lpstr>
      <vt:lpstr>Formulaires de demande</vt:lpstr>
      <vt:lpstr>Formulaires de demande</vt:lpstr>
      <vt:lpstr>Formulaires de demande</vt:lpstr>
      <vt:lpstr>Méthodologie de la majoration régulière</vt:lpstr>
      <vt:lpstr>Méthodologie de la majoration régulière</vt:lpstr>
      <vt:lpstr>Méthodologie de la majoration régulière</vt:lpstr>
      <vt:lpstr>Méthodologie de la majoration régulière</vt:lpstr>
      <vt:lpstr>Méthodologie de la majoration régulière –  Calcul du PRPL*</vt:lpstr>
      <vt:lpstr>Méthodologie de la majoration régulière –  Calcul du PRPL*</vt:lpstr>
      <vt:lpstr>Méthodologie de la majoration régulière –  Calcul du PRPL*</vt:lpstr>
      <vt:lpstr>Méthodologie de la majoration régulière –  Calcul du PRPL*</vt:lpstr>
      <vt:lpstr>Méthodologie de la majoration régulière –  Calcul du PRPL*</vt:lpstr>
      <vt:lpstr>DIN vendu précédemment </vt:lpstr>
      <vt:lpstr>PowerPoint Presentation</vt:lpstr>
      <vt:lpstr>PowerPoint Presentation</vt:lpstr>
      <vt:lpstr>Méthodologie de la majoration régulière </vt:lpstr>
      <vt:lpstr>Méthodologie de la majoration régulière – scénario 1</vt:lpstr>
      <vt:lpstr>Méthodologie de la majoration régulière – scénario 2</vt:lpstr>
      <vt:lpstr>Méthodologie de la majoration régulière – scénario 2 Après l’application de la méthodologie de la majoration lors de l’année 2 </vt:lpstr>
      <vt:lpstr>Méthodologie de la majoration régulière – scénario 3 </vt:lpstr>
      <vt:lpstr>Méthodologie de la majoration régulière – scénario 4 </vt:lpstr>
      <vt:lpstr>Méthodologie de la majoration régulière – scénario 4</vt:lpstr>
      <vt:lpstr>Éléments à prendre en compte et rappels généraux </vt:lpstr>
      <vt:lpstr>   QUESTIONS ?</vt:lpstr>
    </vt:vector>
  </TitlesOfParts>
  <Manager>Gregory Gillespie</Manager>
  <Company>PMPRB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Canada's Patented Medicine Prices Review Board</dc:title>
  <dc:subject>PMPRB Presentation to Pharma Pricing Market Access Outlook Europe 2010</dc:subject>
  <dc:creator>Salma Pardhan</dc:creator>
  <cp:keywords>London</cp:keywords>
  <cp:lastModifiedBy>PMPRB-CEPMB</cp:lastModifiedBy>
  <cp:revision>2087</cp:revision>
  <cp:lastPrinted>2013-06-06T15:02:17Z</cp:lastPrinted>
  <dcterms:modified xsi:type="dcterms:W3CDTF">2013-08-06T13:58:34Z</dcterms:modified>
</cp:coreProperties>
</file>